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70" r:id="rId4"/>
    <p:sldId id="305" r:id="rId5"/>
    <p:sldId id="306" r:id="rId6"/>
    <p:sldId id="307" r:id="rId7"/>
    <p:sldId id="308" r:id="rId8"/>
    <p:sldId id="298" r:id="rId9"/>
    <p:sldId id="309" r:id="rId10"/>
    <p:sldId id="258" r:id="rId11"/>
    <p:sldId id="262" r:id="rId12"/>
    <p:sldId id="291" r:id="rId13"/>
    <p:sldId id="290" r:id="rId14"/>
    <p:sldId id="271" r:id="rId15"/>
    <p:sldId id="284" r:id="rId16"/>
    <p:sldId id="292" r:id="rId17"/>
    <p:sldId id="266" r:id="rId18"/>
    <p:sldId id="310" r:id="rId19"/>
    <p:sldId id="273" r:id="rId20"/>
    <p:sldId id="288" r:id="rId21"/>
    <p:sldId id="289" r:id="rId22"/>
    <p:sldId id="286" r:id="rId23"/>
    <p:sldId id="297" r:id="rId24"/>
    <p:sldId id="299" r:id="rId25"/>
    <p:sldId id="311" r:id="rId26"/>
    <p:sldId id="312" r:id="rId27"/>
    <p:sldId id="303" r:id="rId28"/>
    <p:sldId id="281" r:id="rId29"/>
    <p:sldId id="268" r:id="rId30"/>
    <p:sldId id="269" r:id="rId31"/>
    <p:sldId id="277" r:id="rId32"/>
    <p:sldId id="315" r:id="rId33"/>
    <p:sldId id="278" r:id="rId34"/>
    <p:sldId id="283" r:id="rId35"/>
    <p:sldId id="279" r:id="rId36"/>
    <p:sldId id="285" r:id="rId37"/>
    <p:sldId id="316" r:id="rId38"/>
    <p:sldId id="317" r:id="rId39"/>
    <p:sldId id="318" r:id="rId40"/>
    <p:sldId id="319" r:id="rId41"/>
    <p:sldId id="293" r:id="rId42"/>
    <p:sldId id="276" r:id="rId43"/>
    <p:sldId id="321" r:id="rId44"/>
    <p:sldId id="259" r:id="rId45"/>
    <p:sldId id="322" r:id="rId46"/>
    <p:sldId id="323" r:id="rId47"/>
    <p:sldId id="260" r:id="rId48"/>
    <p:sldId id="263" r:id="rId49"/>
    <p:sldId id="261" r:id="rId50"/>
    <p:sldId id="264" r:id="rId51"/>
    <p:sldId id="265" r:id="rId52"/>
    <p:sldId id="313" r:id="rId53"/>
    <p:sldId id="314" r:id="rId5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3"/>
  </p:normalViewPr>
  <p:slideViewPr>
    <p:cSldViewPr snapToGrid="0" snapToObjects="1">
      <p:cViewPr varScale="1">
        <p:scale>
          <a:sx n="94" d="100"/>
          <a:sy n="94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p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855405527679062E-2"/>
          <c:y val="3.1486373111000832E-2"/>
          <c:w val="0.8951439530773786"/>
          <c:h val="0.5931366848844270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A8FD-446D-9385-FF44B691169C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3-A8FD-446D-9385-FF44B691169C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5-A8FD-446D-9385-FF44B691169C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7-A8FD-446D-9385-FF44B691169C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FF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A8FD-446D-9385-FF44B691169C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B-A8FD-446D-9385-FF44B691169C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solidFill>
                  <a:srgbClr val="FF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A8FD-446D-9385-FF44B691169C}"/>
              </c:ext>
            </c:extLst>
          </c:dPt>
          <c:dLbls>
            <c:delete val="1"/>
          </c:dLbls>
          <c:cat>
            <c:strRef>
              <c:f>Tabelle1!$A$12:$A$18</c:f>
              <c:strCache>
                <c:ptCount val="7"/>
                <c:pt idx="0">
                  <c:v>Standard 1975</c:v>
                </c:pt>
                <c:pt idx="1">
                  <c:v>erste Verordnung 1992</c:v>
                </c:pt>
                <c:pt idx="2">
                  <c:v>Verordnung 2003</c:v>
                </c:pt>
                <c:pt idx="3">
                  <c:v>MuKEn 2007</c:v>
                </c:pt>
                <c:pt idx="4">
                  <c:v>Minergie</c:v>
                </c:pt>
                <c:pt idx="5">
                  <c:v>Minergie -P</c:v>
                </c:pt>
                <c:pt idx="6">
                  <c:v>Plus-Energie</c:v>
                </c:pt>
              </c:strCache>
            </c:strRef>
          </c:cat>
          <c:val>
            <c:numRef>
              <c:f>Tabelle1!$B$12:$B$18</c:f>
              <c:numCache>
                <c:formatCode>General</c:formatCode>
                <c:ptCount val="7"/>
                <c:pt idx="0">
                  <c:v>20</c:v>
                </c:pt>
                <c:pt idx="1">
                  <c:v>12</c:v>
                </c:pt>
                <c:pt idx="2">
                  <c:v>9</c:v>
                </c:pt>
                <c:pt idx="3">
                  <c:v>4.8</c:v>
                </c:pt>
                <c:pt idx="4">
                  <c:v>3.8</c:v>
                </c:pt>
                <c:pt idx="5">
                  <c:v>3</c:v>
                </c:pt>
                <c:pt idx="6">
                  <c:v>-1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8FD-446D-9385-FF44B69116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5828864"/>
        <c:axId val="35830400"/>
      </c:barChart>
      <c:catAx>
        <c:axId val="35828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de-CH" sz="1600" b="0" i="0">
                <a:latin typeface="45 Helvetica Light"/>
                <a:cs typeface="45 Helvetica Light"/>
              </a:defRPr>
            </a:pPr>
            <a:endParaRPr lang="de-DE"/>
          </a:p>
        </c:txPr>
        <c:crossAx val="35830400"/>
        <c:crosses val="autoZero"/>
        <c:auto val="1"/>
        <c:lblAlgn val="ctr"/>
        <c:lblOffset val="100"/>
        <c:noMultiLvlLbl val="0"/>
      </c:catAx>
      <c:valAx>
        <c:axId val="35830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e-CH" sz="1400"/>
            </a:pPr>
            <a:endParaRPr lang="de-DE"/>
          </a:p>
        </c:txPr>
        <c:crossAx val="358288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5-10T13:27:09.48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3A04B-0137-F944-939C-0AFB8D9C7EE4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E42C0-5919-6141-B431-CE8C312FCF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19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EE42C0-5919-6141-B431-CE8C312FCF9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4147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32541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6500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24323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7297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610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5452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7707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35750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21578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56556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9623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04889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6315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928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223138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26537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17168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88135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13279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EBD510-389C-A048-9DCC-90244CEE64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fld id="{4DEFD7DD-26F7-4A40-A74E-2446E3838677}" type="slidenum">
              <a:rPr lang="de-CH" altLang="de-DE" sz="14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43</a:t>
            </a:fld>
            <a:endParaRPr lang="de-CH" altLang="de-DE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7" name="Text Box 1">
            <a:extLst>
              <a:ext uri="{FF2B5EF4-FFF2-40B4-BE49-F238E27FC236}">
                <a16:creationId xmlns:a16="http://schemas.microsoft.com/office/drawing/2014/main" id="{251C7138-E1B9-5F41-887A-D770003F54EA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218" name="Text Box 2">
            <a:extLst>
              <a:ext uri="{FF2B5EF4-FFF2-40B4-BE49-F238E27FC236}">
                <a16:creationId xmlns:a16="http://schemas.microsoft.com/office/drawing/2014/main" id="{A760B953-49C4-824C-873C-87D4B5FB09F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46176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10036B-2F7B-CD41-A73E-148A76A453D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fld id="{3F48C18B-350A-054C-B278-745DC996A9B4}" type="slidenum">
              <a:rPr lang="de-CH" altLang="de-DE" sz="14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44</a:t>
            </a:fld>
            <a:endParaRPr lang="de-CH" altLang="de-DE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89" name="Text Box 1">
            <a:extLst>
              <a:ext uri="{FF2B5EF4-FFF2-40B4-BE49-F238E27FC236}">
                <a16:creationId xmlns:a16="http://schemas.microsoft.com/office/drawing/2014/main" id="{766B88D0-8352-BA4A-AD07-548925EFF917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C5E2C36B-C901-2C45-A8FF-1C66B39553B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5507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97225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501B0C-BCF4-D047-B4C6-9FF7ADDFC66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fld id="{98F7B18B-A1D6-824D-9735-A3625F2ABF1D}" type="slidenum">
              <a:rPr lang="de-CH" altLang="de-DE" sz="14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45</a:t>
            </a:fld>
            <a:endParaRPr lang="de-CH" altLang="de-DE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5" name="Text Box 1">
            <a:extLst>
              <a:ext uri="{FF2B5EF4-FFF2-40B4-BE49-F238E27FC236}">
                <a16:creationId xmlns:a16="http://schemas.microsoft.com/office/drawing/2014/main" id="{4792E85B-A3E2-5048-BC07-D1BFE873ABE8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>
            <a:extLst>
              <a:ext uri="{FF2B5EF4-FFF2-40B4-BE49-F238E27FC236}">
                <a16:creationId xmlns:a16="http://schemas.microsoft.com/office/drawing/2014/main" id="{168ED9DC-2CAD-7F47-B41A-2DAF197EF8D5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52969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D62596-C93E-A64F-B3C1-A2C6625A566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fld id="{26FCC217-F9CE-054F-9171-0351432CB9E6}" type="slidenum">
              <a:rPr lang="de-CH" altLang="de-DE" sz="14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47</a:t>
            </a:fld>
            <a:endParaRPr lang="de-CH" altLang="de-DE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3" name="Text Box 1">
            <a:extLst>
              <a:ext uri="{FF2B5EF4-FFF2-40B4-BE49-F238E27FC236}">
                <a16:creationId xmlns:a16="http://schemas.microsoft.com/office/drawing/2014/main" id="{BDF6D637-8A45-CB46-B23B-3796D845DB69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4025747E-705A-944F-9988-FF14D404E0A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955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97DF4C-7D0C-564F-9D83-7212CBA801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/>
            <a:fld id="{5B52CF2F-E455-C140-A909-803C59056F24}" type="slidenum">
              <a:rPr lang="de-CH" altLang="de-DE" sz="1400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49</a:t>
            </a:fld>
            <a:endParaRPr lang="de-CH" altLang="de-DE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7CA9F463-B914-1E44-ACC9-5E07B17B895C}"/>
              </a:ext>
            </a:extLst>
          </p:cNvPr>
          <p:cNvSpPr txBox="1">
            <a:spLocks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7573E2F4-D448-D74D-AB0D-3CEB0353A14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136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1174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5322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96923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02549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6379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3B8572-39AF-43E5-B965-1758939A6B98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2298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3CC565-7F4B-914E-B680-D94E3C39B9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636826A-9382-3F4B-927A-0F3F4E39FB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4075CAA-1A2F-F942-8EC0-3D2DDEF63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A403112-6A60-B544-B4F2-BEDC5536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A31249-C945-1C44-9A3D-04B3A5FE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034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DD52BF-D987-D341-8F19-F5121605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14AB420-08BE-F74F-9A3D-8D14D8433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AEDB967-759E-2945-BA71-C32C88AC6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B6BD1B-934F-3343-B67E-9E7001572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899183-837F-D84D-B7F9-FB8D7C253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424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4798B3F-1766-264B-9A28-301BC76C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1D84A11-0246-F84C-86EC-C4446E4516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6DA8A0-E5E8-1641-A4CD-0E60E07E4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AE015F-1F49-B94E-A491-EDD50B56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F5C2D1-835F-4A45-A8E8-6FD4E5658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7169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59" cy="1143480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FB2BB1C-11B6-F54E-A5E5-ED421476885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10A5DA-58AF-124F-A8C6-C72C2B637CA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E9F224-F44F-A84E-AC33-2795253228A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6CDC69-A5BE-F44A-BBC8-A8D67C54CFF2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267972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9B99B-E2F8-C143-BE69-91D64A839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F79C9D-1B6A-3041-AB62-FDD93915D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65947CE-77D8-0C4A-A6CC-EA6E8F88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4D60CA-A328-884A-B2D7-54499C653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9247F24-3AD9-AC48-9D26-BC959B71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48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73E38D-9AF5-CB4A-906C-D097DA82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0728BCD-AC21-444F-A0D6-8131E9D7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4F39F7-208D-4042-B4DD-82F64D4AF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CDD49F-C9AA-3549-8FB5-1E2381395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2BEAEA-C02F-AE49-A064-A8B77392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60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EEED63-0DB2-D545-9CF6-C4DCCEC9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12B4C6-EFDF-004C-925F-0C2CF1587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8D8D443-1649-8F48-A4D1-65F3F4980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D775BD-4502-714C-9B9A-4E50FC684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0DE741-1D17-D248-B238-00230139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0D0A131-83F6-6A44-8DCF-5A3960AD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4670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DFE8F8-9206-0C45-BC72-B5199870A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BBF307-288D-A445-A029-0AC31B2DC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2E5D24F-C7E1-9D42-B622-06A52B92A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2F5140-EEF8-374D-9846-DD1E9FC09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97DC3AC-07F4-4241-A244-AF5D038EEE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47C22D9-4B86-5245-8A29-016C796D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EA5D1CD-2488-6B48-AFC9-360A3AEE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FC8DFBA-075F-F946-9458-129E51FD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20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1AD75C-3F3C-DD41-8E70-4BCA47123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64800F4-2596-2346-BE87-23F01E69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48D955-EFA9-324E-9610-AD08CF65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FD2BC7-617E-414B-86D9-C79EB2BF2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066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499A1C7-3CC3-2C4A-AD1F-67A13E790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A30A422-342A-7746-BC0C-6768B52C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A19B79-3424-8446-B6D0-330268A2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604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BDBF3-6AFA-314A-9EA8-FCCE8FBF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08AA4C-2D55-6848-813B-8E9F44CDF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B811BF2-F8F4-6F46-A999-C48511C0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20E73D-3FC4-E442-935F-CD64E9D51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1B413A-B803-8141-A728-5DE9C11D2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F5CFC1-2067-7947-BEBD-56D10ED0E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66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7B109B-DB3A-EB41-B176-345C189D1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3DBB1A6-9FFB-334D-B27E-737C7AF449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7493A6-53F3-B047-9395-495DDD6B2F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94FFF9-8BAC-F943-BB64-156AE6C86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6C983F-E286-1941-AEA8-B26125EE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93D2564-CC82-2F41-9771-DEBE1F32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57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1BB6E1E-7786-B24D-80D2-021D059F9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ABAA36-4FC0-CE4A-8070-3454A90B5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242ED2-DC76-BB4E-9F4E-0B3E4B3447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7BDD5-4907-F142-9C71-7692F2C3A2CE}" type="datetimeFigureOut">
              <a:rPr lang="de-DE" smtClean="0"/>
              <a:t>10.09.19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450738-4A60-594C-A9AA-4FB83BAFD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C2D2B8-7B37-4A41-86F9-74E79695CC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F4CEB-E9F6-5346-82ED-60BC22DCC34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912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276E1-304C-EC46-97E9-D911BAE48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21683" y="1041400"/>
            <a:ext cx="4436076" cy="2387600"/>
          </a:xfrm>
        </p:spPr>
        <p:txBody>
          <a:bodyPr>
            <a:normAutofit fontScale="90000"/>
          </a:bodyPr>
          <a:lstStyle/>
          <a:p>
            <a:r>
              <a:rPr lang="de-DE" dirty="0"/>
              <a:t>Klimanotstand</a:t>
            </a:r>
            <a:br>
              <a:rPr lang="de-DE" dirty="0"/>
            </a:br>
            <a:r>
              <a:rPr lang="de-DE" dirty="0"/>
              <a:t>Was nun, Thun?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5DCD745-0ACA-F14A-9F90-52ED85042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9654" y="3602038"/>
            <a:ext cx="4168346" cy="1655762"/>
          </a:xfrm>
        </p:spPr>
        <p:txBody>
          <a:bodyPr/>
          <a:lstStyle/>
          <a:p>
            <a:r>
              <a:rPr lang="de-DE" dirty="0" err="1"/>
              <a:t>Workshopabend</a:t>
            </a:r>
            <a:endParaRPr lang="de-DE" dirty="0"/>
          </a:p>
          <a:p>
            <a:r>
              <a:rPr lang="de-DE" dirty="0"/>
              <a:t>10. September 2019, 19-21 Uhr</a:t>
            </a:r>
          </a:p>
          <a:p>
            <a:r>
              <a:rPr lang="de-DE" dirty="0"/>
              <a:t>Gymnasium Thun, </a:t>
            </a:r>
            <a:r>
              <a:rPr lang="de-DE" dirty="0" err="1"/>
              <a:t>Schadau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9D36CEC-D158-8F44-85E8-01F372711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1" y="342900"/>
            <a:ext cx="6184900" cy="61722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E2ACF76-C841-5745-8D50-2219CC7B9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8916" y="5483340"/>
            <a:ext cx="1857686" cy="10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5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847528" y="404664"/>
            <a:ext cx="655272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278% Plusenergie-Gebäude</a:t>
            </a:r>
          </a:p>
        </p:txBody>
      </p:sp>
      <p:sp>
        <p:nvSpPr>
          <p:cNvPr id="7" name="Untertitel 2"/>
          <p:cNvSpPr txBox="1">
            <a:spLocks/>
          </p:cNvSpPr>
          <p:nvPr/>
        </p:nvSpPr>
        <p:spPr>
          <a:xfrm>
            <a:off x="1847528" y="1060496"/>
            <a:ext cx="7848872" cy="871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Norman Foster Solar </a:t>
            </a:r>
          </a:p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Award 2013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Untertitel 2"/>
          <p:cNvSpPr txBox="1">
            <a:spLocks/>
          </p:cNvSpPr>
          <p:nvPr/>
        </p:nvSpPr>
        <p:spPr>
          <a:xfrm>
            <a:off x="1847528" y="5949280"/>
            <a:ext cx="8136904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Total-Sanierung plus Ausbau Dach</a:t>
            </a:r>
          </a:p>
        </p:txBody>
      </p:sp>
    </p:spTree>
    <p:extLst>
      <p:ext uri="{BB962C8B-B14F-4D97-AF65-F5344CB8AC3E}">
        <p14:creationId xmlns:p14="http://schemas.microsoft.com/office/powerpoint/2010/main" val="365783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:\01-Projekte\038 Townsend\05 Fotos\G0023004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87425"/>
            <a:ext cx="9144000" cy="87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Untertitel 2"/>
          <p:cNvSpPr txBox="1">
            <a:spLocks/>
          </p:cNvSpPr>
          <p:nvPr/>
        </p:nvSpPr>
        <p:spPr>
          <a:xfrm>
            <a:off x="1847528" y="404664"/>
            <a:ext cx="655272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301% Plusenergie-Gebäude</a:t>
            </a: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1847528" y="1060496"/>
            <a:ext cx="7848872" cy="871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HEV-Sondersolarpreis 2014</a:t>
            </a:r>
          </a:p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PEB-Diplom 2014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Untertitel 2"/>
          <p:cNvSpPr txBox="1">
            <a:spLocks/>
          </p:cNvSpPr>
          <p:nvPr/>
        </p:nvSpPr>
        <p:spPr>
          <a:xfrm>
            <a:off x="1847528" y="6063408"/>
            <a:ext cx="6552728" cy="49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Total-Sanierung in 5 Etappen</a:t>
            </a:r>
          </a:p>
        </p:txBody>
      </p:sp>
    </p:spTree>
    <p:extLst>
      <p:ext uri="{BB962C8B-B14F-4D97-AF65-F5344CB8AC3E}">
        <p14:creationId xmlns:p14="http://schemas.microsoft.com/office/powerpoint/2010/main" val="27495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7496839"/>
          </a:xfrm>
          <a:prstGeom prst="rect">
            <a:avLst/>
          </a:prstGeom>
        </p:spPr>
      </p:pic>
      <p:sp>
        <p:nvSpPr>
          <p:cNvPr id="7" name="Untertitel 2"/>
          <p:cNvSpPr txBox="1">
            <a:spLocks/>
          </p:cNvSpPr>
          <p:nvPr/>
        </p:nvSpPr>
        <p:spPr>
          <a:xfrm>
            <a:off x="1847528" y="540588"/>
            <a:ext cx="6552728" cy="595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173% Plusenergie-Gebäude</a:t>
            </a: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1847528" y="1209539"/>
            <a:ext cx="784887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PEB-Diplom 2015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Untertitel 2"/>
          <p:cNvSpPr txBox="1">
            <a:spLocks/>
          </p:cNvSpPr>
          <p:nvPr/>
        </p:nvSpPr>
        <p:spPr>
          <a:xfrm>
            <a:off x="1847528" y="6063408"/>
            <a:ext cx="7848872" cy="49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Total-Sanierung plus Erweiterung</a:t>
            </a:r>
          </a:p>
        </p:txBody>
      </p:sp>
    </p:spTree>
    <p:extLst>
      <p:ext uri="{BB962C8B-B14F-4D97-AF65-F5344CB8AC3E}">
        <p14:creationId xmlns:p14="http://schemas.microsoft.com/office/powerpoint/2010/main" val="2180288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6857999"/>
          </a:xfrm>
          <a:prstGeom prst="rect">
            <a:avLst/>
          </a:prstGeom>
        </p:spPr>
      </p:pic>
      <p:sp>
        <p:nvSpPr>
          <p:cNvPr id="7" name="Untertitel 2"/>
          <p:cNvSpPr txBox="1">
            <a:spLocks/>
          </p:cNvSpPr>
          <p:nvPr/>
        </p:nvSpPr>
        <p:spPr>
          <a:xfrm>
            <a:off x="1847528" y="540588"/>
            <a:ext cx="6552728" cy="5951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265% Plusenergie-Gebäude</a:t>
            </a: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1847528" y="1209539"/>
            <a:ext cx="7848872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PEB-Solarpreis 2016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Untertitel 2"/>
          <p:cNvSpPr txBox="1">
            <a:spLocks/>
          </p:cNvSpPr>
          <p:nvPr/>
        </p:nvSpPr>
        <p:spPr>
          <a:xfrm>
            <a:off x="1847528" y="6063408"/>
            <a:ext cx="7776864" cy="4918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Total-Sanierung plus Erweiterung </a:t>
            </a:r>
          </a:p>
        </p:txBody>
      </p:sp>
    </p:spTree>
    <p:extLst>
      <p:ext uri="{BB962C8B-B14F-4D97-AF65-F5344CB8AC3E}">
        <p14:creationId xmlns:p14="http://schemas.microsoft.com/office/powerpoint/2010/main" val="284809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87424"/>
            <a:ext cx="9144000" cy="7709391"/>
          </a:xfrm>
          <a:prstGeom prst="rect">
            <a:avLst/>
          </a:prstGeom>
        </p:spPr>
      </p:pic>
      <p:sp>
        <p:nvSpPr>
          <p:cNvPr id="9" name="Untertitel 2"/>
          <p:cNvSpPr txBox="1">
            <a:spLocks/>
          </p:cNvSpPr>
          <p:nvPr/>
        </p:nvSpPr>
        <p:spPr>
          <a:xfrm>
            <a:off x="1847528" y="404664"/>
            <a:ext cx="655272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233% Plusenergie-Gebäude</a:t>
            </a:r>
          </a:p>
        </p:txBody>
      </p:sp>
      <p:sp>
        <p:nvSpPr>
          <p:cNvPr id="12" name="Untertitel 2"/>
          <p:cNvSpPr txBox="1">
            <a:spLocks/>
          </p:cNvSpPr>
          <p:nvPr/>
        </p:nvSpPr>
        <p:spPr>
          <a:xfrm>
            <a:off x="1847528" y="5949280"/>
            <a:ext cx="655272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Totalsanierung in Etappen</a:t>
            </a:r>
          </a:p>
        </p:txBody>
      </p:sp>
      <p:sp>
        <p:nvSpPr>
          <p:cNvPr id="11" name="Untertitel 2"/>
          <p:cNvSpPr txBox="1">
            <a:spLocks/>
          </p:cNvSpPr>
          <p:nvPr/>
        </p:nvSpPr>
        <p:spPr>
          <a:xfrm>
            <a:off x="1847528" y="1060496"/>
            <a:ext cx="7848872" cy="871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Schweizer Solarpreis 2017</a:t>
            </a:r>
          </a:p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PEB-Diplom 2017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549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Untertitel 2"/>
          <p:cNvSpPr txBox="1">
            <a:spLocks/>
          </p:cNvSpPr>
          <p:nvPr/>
        </p:nvSpPr>
        <p:spPr>
          <a:xfrm>
            <a:off x="1847528" y="692696"/>
            <a:ext cx="655272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115% Plusenergie-Gebäude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Untertitel 2"/>
          <p:cNvSpPr txBox="1">
            <a:spLocks/>
          </p:cNvSpPr>
          <p:nvPr/>
        </p:nvSpPr>
        <p:spPr>
          <a:xfrm>
            <a:off x="1847528" y="5733256"/>
            <a:ext cx="655272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3S - Super-Soft-Sanierung</a:t>
            </a:r>
          </a:p>
        </p:txBody>
      </p:sp>
      <p:sp>
        <p:nvSpPr>
          <p:cNvPr id="11" name="Untertitel 2"/>
          <p:cNvSpPr txBox="1">
            <a:spLocks/>
          </p:cNvSpPr>
          <p:nvPr/>
        </p:nvSpPr>
        <p:spPr>
          <a:xfrm>
            <a:off x="1847528" y="1348528"/>
            <a:ext cx="7848872" cy="1072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Fertigstellung Mai 2017</a:t>
            </a:r>
          </a:p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kWh Batteriespeicher</a:t>
            </a:r>
          </a:p>
        </p:txBody>
      </p:sp>
    </p:spTree>
    <p:extLst>
      <p:ext uri="{BB962C8B-B14F-4D97-AF65-F5344CB8AC3E}">
        <p14:creationId xmlns:p14="http://schemas.microsoft.com/office/powerpoint/2010/main" val="1389844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1" y="4776322"/>
            <a:ext cx="2768189" cy="2081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47528" y="404664"/>
            <a:ext cx="6552728" cy="720080"/>
          </a:xfrm>
        </p:spPr>
        <p:txBody>
          <a:bodyPr>
            <a:noAutofit/>
          </a:bodyPr>
          <a:lstStyle/>
          <a:p>
            <a:pPr algn="l"/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Was braucht es für ein PEG:</a:t>
            </a:r>
          </a:p>
        </p:txBody>
      </p:sp>
      <p:sp>
        <p:nvSpPr>
          <p:cNvPr id="9" name="Untertitel 2"/>
          <p:cNvSpPr txBox="1">
            <a:spLocks/>
          </p:cNvSpPr>
          <p:nvPr/>
        </p:nvSpPr>
        <p:spPr>
          <a:xfrm>
            <a:off x="1847528" y="1340768"/>
            <a:ext cx="8424936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Gute bis sehr gute Gebäudehülle (Energieklasse A o. B)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Kompaktes Gebäudevolumen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Solare Wärmegewinne (Fenster g. Süden, guter g-Wert)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Effiziente Gebäudetechnik, idealerweise Wärmepumpe</a:t>
            </a:r>
          </a:p>
          <a:p>
            <a:pPr algn="l"/>
            <a:endParaRPr lang="de-CH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Energiebewusste Bewohner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Intelligente Steuerung</a:t>
            </a:r>
          </a:p>
          <a:p>
            <a:pPr marL="457200" indent="-457200">
              <a:buFontTx/>
              <a:buChar char="-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I:\02-Büroadministration\CI\Logos aaac\730U_Oki\AAAC_CMYK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24" y="319780"/>
            <a:ext cx="803548" cy="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4776322"/>
            <a:ext cx="2390678" cy="208167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1" y="4776322"/>
            <a:ext cx="3188653" cy="209933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914" y="4776322"/>
            <a:ext cx="2503508" cy="2081678"/>
          </a:xfrm>
          <a:prstGeom prst="rect">
            <a:avLst/>
          </a:prstGeom>
        </p:spPr>
      </p:pic>
      <p:sp>
        <p:nvSpPr>
          <p:cNvPr id="14" name="Untertitel 2"/>
          <p:cNvSpPr txBox="1">
            <a:spLocks/>
          </p:cNvSpPr>
          <p:nvPr/>
        </p:nvSpPr>
        <p:spPr>
          <a:xfrm>
            <a:off x="1631504" y="6510470"/>
            <a:ext cx="2088232" cy="280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 16 / PEB-D 16</a:t>
            </a:r>
          </a:p>
        </p:txBody>
      </p:sp>
      <p:sp>
        <p:nvSpPr>
          <p:cNvPr id="15" name="Untertitel 2"/>
          <p:cNvSpPr txBox="1">
            <a:spLocks/>
          </p:cNvSpPr>
          <p:nvPr/>
        </p:nvSpPr>
        <p:spPr>
          <a:xfrm>
            <a:off x="3981256" y="6510470"/>
            <a:ext cx="2088232" cy="280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PEB-D 17</a:t>
            </a:r>
          </a:p>
        </p:txBody>
      </p:sp>
      <p:sp>
        <p:nvSpPr>
          <p:cNvPr id="16" name="Untertitel 2"/>
          <p:cNvSpPr txBox="1">
            <a:spLocks/>
          </p:cNvSpPr>
          <p:nvPr/>
        </p:nvSpPr>
        <p:spPr>
          <a:xfrm>
            <a:off x="6600056" y="6510470"/>
            <a:ext cx="2088232" cy="280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PEB 17</a:t>
            </a:r>
          </a:p>
        </p:txBody>
      </p:sp>
    </p:spTree>
    <p:extLst>
      <p:ext uri="{BB962C8B-B14F-4D97-AF65-F5344CB8AC3E}">
        <p14:creationId xmlns:p14="http://schemas.microsoft.com/office/powerpoint/2010/main" val="464405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6309" y="-129489"/>
            <a:ext cx="6043931" cy="8552397"/>
          </a:xfrm>
          <a:prstGeom prst="rect">
            <a:avLst/>
          </a:prstGeom>
        </p:spPr>
      </p:pic>
      <p:pic>
        <p:nvPicPr>
          <p:cNvPr id="3" name="Picture 5" descr="I:\02-Büroadministration\CI\Logos aaac\730U_Oki\AAAC_CMYK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24" y="319780"/>
            <a:ext cx="803548" cy="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Untertitel 2"/>
          <p:cNvSpPr txBox="1">
            <a:spLocks/>
          </p:cNvSpPr>
          <p:nvPr/>
        </p:nvSpPr>
        <p:spPr>
          <a:xfrm>
            <a:off x="1847528" y="184857"/>
            <a:ext cx="7693396" cy="1159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Energiequellen und Verbraucher</a:t>
            </a:r>
          </a:p>
          <a:p>
            <a:pPr marL="0" indent="0">
              <a:buNone/>
            </a:pP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in einem Plusenergiegebäude</a:t>
            </a:r>
          </a:p>
        </p:txBody>
      </p:sp>
    </p:spTree>
    <p:extLst>
      <p:ext uri="{BB962C8B-B14F-4D97-AF65-F5344CB8AC3E}">
        <p14:creationId xmlns:p14="http://schemas.microsoft.com/office/powerpoint/2010/main" val="1598605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4776322"/>
            <a:ext cx="3725448" cy="209556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47528" y="404664"/>
            <a:ext cx="6552728" cy="720080"/>
          </a:xfrm>
        </p:spPr>
        <p:txBody>
          <a:bodyPr>
            <a:noAutofit/>
          </a:bodyPr>
          <a:lstStyle/>
          <a:p>
            <a:pPr algn="l"/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PV-Anlagen im Dach:</a:t>
            </a:r>
          </a:p>
        </p:txBody>
      </p:sp>
      <p:sp>
        <p:nvSpPr>
          <p:cNvPr id="9" name="Untertitel 2"/>
          <p:cNvSpPr txBox="1">
            <a:spLocks/>
          </p:cNvSpPr>
          <p:nvPr/>
        </p:nvSpPr>
        <p:spPr>
          <a:xfrm>
            <a:off x="1847528" y="1340768"/>
            <a:ext cx="8424936" cy="3168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Konstruktiv bewährt, grosse Produktepalette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Schön, wenn integriert und gut geplant/ausgeführt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Wirtschaftlich, innerhalb von ca. 10 Jahren amortisiert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Unabhängig von Energiepreisen (ev. mit Batterie)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Wertsteigernd für Gebäude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Ökologische Energieproduktion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Platzsparend 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</a:t>
            </a:r>
            <a:r>
              <a:rPr lang="de-CH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ein Dach ist da / braucht es sowieso</a:t>
            </a:r>
          </a:p>
          <a:p>
            <a:pPr marL="457200" indent="-457200">
              <a:buFontTx/>
              <a:buChar char="-"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I:\02-Büroadministration\CI\Logos aaac\730U_Oki\AAAC_CMYK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24" y="319780"/>
            <a:ext cx="803548" cy="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4776322"/>
            <a:ext cx="3307308" cy="225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Untertitel 2"/>
          <p:cNvSpPr txBox="1">
            <a:spLocks/>
          </p:cNvSpPr>
          <p:nvPr/>
        </p:nvSpPr>
        <p:spPr>
          <a:xfrm>
            <a:off x="1631504" y="6510470"/>
            <a:ext cx="2088232" cy="280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 17 / PEB-D 17</a:t>
            </a:r>
          </a:p>
        </p:txBody>
      </p:sp>
      <p:sp>
        <p:nvSpPr>
          <p:cNvPr id="12" name="Untertitel 2"/>
          <p:cNvSpPr txBox="1">
            <a:spLocks/>
          </p:cNvSpPr>
          <p:nvPr/>
        </p:nvSpPr>
        <p:spPr>
          <a:xfrm>
            <a:off x="4439816" y="6510470"/>
            <a:ext cx="2088232" cy="280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PEB-D 17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0" y="4776322"/>
            <a:ext cx="3136900" cy="225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Untertitel 2"/>
          <p:cNvSpPr txBox="1">
            <a:spLocks/>
          </p:cNvSpPr>
          <p:nvPr/>
        </p:nvSpPr>
        <p:spPr>
          <a:xfrm>
            <a:off x="7608168" y="6510470"/>
            <a:ext cx="2088232" cy="280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PEB-D 17</a:t>
            </a:r>
          </a:p>
        </p:txBody>
      </p:sp>
    </p:spTree>
    <p:extLst>
      <p:ext uri="{BB962C8B-B14F-4D97-AF65-F5344CB8AC3E}">
        <p14:creationId xmlns:p14="http://schemas.microsoft.com/office/powerpoint/2010/main" val="2758387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77491"/>
            <a:ext cx="9144000" cy="7612982"/>
          </a:xfrm>
          <a:prstGeom prst="rect">
            <a:avLst/>
          </a:prstGeom>
        </p:spPr>
      </p:pic>
      <p:sp>
        <p:nvSpPr>
          <p:cNvPr id="18" name="Untertitel 2"/>
          <p:cNvSpPr txBox="1">
            <a:spLocks/>
          </p:cNvSpPr>
          <p:nvPr/>
        </p:nvSpPr>
        <p:spPr>
          <a:xfrm>
            <a:off x="1847528" y="6124564"/>
            <a:ext cx="7272808" cy="369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PV-Fassadenmontage Neubau</a:t>
            </a:r>
          </a:p>
        </p:txBody>
      </p:sp>
      <p:sp>
        <p:nvSpPr>
          <p:cNvPr id="20" name="Untertitel 2"/>
          <p:cNvSpPr txBox="1">
            <a:spLocks/>
          </p:cNvSpPr>
          <p:nvPr/>
        </p:nvSpPr>
        <p:spPr>
          <a:xfrm>
            <a:off x="1847528" y="945330"/>
            <a:ext cx="7848872" cy="7266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Fertigstellung März 2017</a:t>
            </a:r>
          </a:p>
          <a:p>
            <a:pPr marL="0" indent="0">
              <a:buNone/>
            </a:pPr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PV-Panele in allen Formen und Farben ersetzen die Verkleidungen mit Glas, Eternit, Blech, etc.</a:t>
            </a:r>
          </a:p>
        </p:txBody>
      </p:sp>
      <p:sp>
        <p:nvSpPr>
          <p:cNvPr id="21" name="Untertitel 2"/>
          <p:cNvSpPr txBox="1">
            <a:spLocks/>
          </p:cNvSpPr>
          <p:nvPr/>
        </p:nvSpPr>
        <p:spPr>
          <a:xfrm>
            <a:off x="1847528" y="237569"/>
            <a:ext cx="6552728" cy="1054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105% Plusenergie-Gebäude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Untertitel 2"/>
          <p:cNvSpPr txBox="1">
            <a:spLocks/>
          </p:cNvSpPr>
          <p:nvPr/>
        </p:nvSpPr>
        <p:spPr>
          <a:xfrm rot="16200000">
            <a:off x="9544018" y="5774647"/>
            <a:ext cx="1872208" cy="2944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 </a:t>
            </a:r>
            <a:r>
              <a:rPr lang="de-CH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clevergie</a:t>
            </a:r>
            <a:r>
              <a:rPr lang="de-CH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gmbh</a:t>
            </a:r>
          </a:p>
        </p:txBody>
      </p:sp>
    </p:spTree>
    <p:extLst>
      <p:ext uri="{BB962C8B-B14F-4D97-AF65-F5344CB8AC3E}">
        <p14:creationId xmlns:p14="http://schemas.microsoft.com/office/powerpoint/2010/main" val="188723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818C38-DE73-3346-9BE0-03EA48B8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178ABB-6839-F441-BC4F-7D787B387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Inputs</a:t>
            </a:r>
          </a:p>
          <a:p>
            <a:pPr lvl="1"/>
            <a:r>
              <a:rPr lang="de-CH" dirty="0"/>
              <a:t>Adrian Christen, Baubiologe/Bauökologe und Architekt (Bauen/Wohnen/Heizen)</a:t>
            </a:r>
          </a:p>
          <a:p>
            <a:pPr lvl="1"/>
            <a:r>
              <a:rPr lang="de-CH" dirty="0"/>
              <a:t>Benjamin </a:t>
            </a:r>
            <a:r>
              <a:rPr lang="de-CH" dirty="0" err="1"/>
              <a:t>Zumbühl</a:t>
            </a:r>
            <a:r>
              <a:rPr lang="de-CH" dirty="0"/>
              <a:t>, Geschäftsleiter VCS (Grüne Mobilität)</a:t>
            </a:r>
          </a:p>
          <a:p>
            <a:pPr lvl="1"/>
            <a:r>
              <a:rPr lang="de-CH" dirty="0"/>
              <a:t>Quentin </a:t>
            </a:r>
            <a:r>
              <a:rPr lang="de-CH" dirty="0" err="1"/>
              <a:t>Repond</a:t>
            </a:r>
            <a:r>
              <a:rPr lang="de-CH" dirty="0"/>
              <a:t>, Solidarische Landwirtschaft </a:t>
            </a:r>
            <a:r>
              <a:rPr lang="de-CH" dirty="0" err="1"/>
              <a:t>Erlengut</a:t>
            </a:r>
            <a:r>
              <a:rPr lang="de-CH" dirty="0"/>
              <a:t> (Klimafreundliches Projekt)</a:t>
            </a:r>
          </a:p>
          <a:p>
            <a:r>
              <a:rPr lang="de-CH" dirty="0"/>
              <a:t>Workshops, drei Gruppen, drei Themen</a:t>
            </a:r>
          </a:p>
          <a:p>
            <a:r>
              <a:rPr lang="de-CH" dirty="0"/>
              <a:t>Plenum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3322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43" y="0"/>
            <a:ext cx="9147114" cy="6858000"/>
          </a:xfrm>
          <a:prstGeom prst="rect">
            <a:avLst/>
          </a:prstGeom>
        </p:spPr>
      </p:pic>
      <p:sp>
        <p:nvSpPr>
          <p:cNvPr id="19" name="Untertitel 2"/>
          <p:cNvSpPr txBox="1">
            <a:spLocks/>
          </p:cNvSpPr>
          <p:nvPr/>
        </p:nvSpPr>
        <p:spPr>
          <a:xfrm>
            <a:off x="1847528" y="404664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Gebäudeheizung/Warmwasser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Untertitel 2"/>
          <p:cNvSpPr txBox="1">
            <a:spLocks/>
          </p:cNvSpPr>
          <p:nvPr/>
        </p:nvSpPr>
        <p:spPr>
          <a:xfrm>
            <a:off x="1847528" y="5178617"/>
            <a:ext cx="8640960" cy="2523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Wärmepumpen sind über die gesamte Lebensdauer die günstigste Lösung (Wärmequelle: Erdwärme, Grundwasser oder Luft)</a:t>
            </a:r>
          </a:p>
          <a:p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Warmwasserspeicherung in verschiedenen Grössen möglich</a:t>
            </a:r>
          </a:p>
          <a:p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Kombiniert mit Sonnenkollektoren und Photovoltaik sinnvoll</a:t>
            </a:r>
          </a:p>
        </p:txBody>
      </p:sp>
    </p:spTree>
    <p:extLst>
      <p:ext uri="{BB962C8B-B14F-4D97-AF65-F5344CB8AC3E}">
        <p14:creationId xmlns:p14="http://schemas.microsoft.com/office/powerpoint/2010/main" val="302809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0"/>
            <a:ext cx="10476656" cy="6858000"/>
          </a:xfrm>
          <a:prstGeom prst="rect">
            <a:avLst/>
          </a:prstGeom>
        </p:spPr>
      </p:pic>
      <p:sp>
        <p:nvSpPr>
          <p:cNvPr id="19" name="Untertitel 2"/>
          <p:cNvSpPr txBox="1">
            <a:spLocks/>
          </p:cNvSpPr>
          <p:nvPr/>
        </p:nvSpPr>
        <p:spPr>
          <a:xfrm>
            <a:off x="1847528" y="404664"/>
            <a:ext cx="6984776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Batteriespeicherung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Untertitel 2"/>
          <p:cNvSpPr txBox="1">
            <a:spLocks/>
          </p:cNvSpPr>
          <p:nvPr/>
        </p:nvSpPr>
        <p:spPr>
          <a:xfrm>
            <a:off x="1847528" y="5179255"/>
            <a:ext cx="7848872" cy="14032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Eigenstrommaximierung</a:t>
            </a:r>
          </a:p>
          <a:p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Unabhängigkeit bis zu Autarkie</a:t>
            </a:r>
          </a:p>
          <a:p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Notstromversorgung</a:t>
            </a:r>
          </a:p>
          <a:p>
            <a:r>
              <a:rPr lang="de-CH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Sehr dynamischer Markt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9590" y="4009629"/>
            <a:ext cx="3789037" cy="26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37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>
          <a:xfrm>
            <a:off x="1834603" y="329833"/>
            <a:ext cx="8568952" cy="634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PEG Stand Heute: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PV-Anlagen integriert im Gebäude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Gebäudeheizung (Wärmepumpe)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Steuerungen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Speicherungen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Wirtschaftlichkeit (PV, Heizung, Steuerung)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Mobilität (Elektroauto, Velo, Bus, Zug, etc.)</a:t>
            </a:r>
          </a:p>
          <a:p>
            <a:pPr marL="0" indent="0">
              <a:buNone/>
            </a:pPr>
            <a:endParaRPr lang="de-CH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Was fehlt:</a:t>
            </a:r>
          </a:p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Fachleute für die Umsetzung (Architekten/Energieberater/Ingenieure)</a:t>
            </a:r>
          </a:p>
          <a:p>
            <a:pPr marL="0" indent="0">
              <a:buNone/>
            </a:pPr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Was es braucht:</a:t>
            </a:r>
          </a:p>
          <a:p>
            <a:r>
              <a:rPr lang="de-CH" sz="2400" b="1" dirty="0">
                <a:latin typeface="Arial" panose="020B0604020202020204" pitchFamily="34" charset="0"/>
                <a:cs typeface="Arial" panose="020B0604020202020204" pitchFamily="34" charset="0"/>
              </a:rPr>
              <a:t>Bauherrn die Fordern und hartnäckig bleiben!</a:t>
            </a:r>
          </a:p>
          <a:p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9346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0EDFDDF-FBDE-4FEF-B601-B2B0D94EC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1417638"/>
            <a:ext cx="7543800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CE48051A-AADF-4C7E-871D-8732DE769B9E}"/>
              </a:ext>
            </a:extLst>
          </p:cNvPr>
          <p:cNvSpPr txBox="1">
            <a:spLocks/>
          </p:cNvSpPr>
          <p:nvPr/>
        </p:nvSpPr>
        <p:spPr>
          <a:xfrm>
            <a:off x="1834603" y="329833"/>
            <a:ext cx="8568952" cy="634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Energieverluste im Gebäude</a:t>
            </a:r>
          </a:p>
        </p:txBody>
      </p:sp>
    </p:spTree>
    <p:extLst>
      <p:ext uri="{BB962C8B-B14F-4D97-AF65-F5344CB8AC3E}">
        <p14:creationId xmlns:p14="http://schemas.microsoft.com/office/powerpoint/2010/main" val="1445993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7">
            <a:extLst>
              <a:ext uri="{FF2B5EF4-FFF2-40B4-BE49-F238E27FC236}">
                <a16:creationId xmlns:a16="http://schemas.microsoft.com/office/drawing/2014/main" id="{FCD1D8E1-342B-4260-9101-2D75510B50A9}"/>
              </a:ext>
            </a:extLst>
          </p:cNvPr>
          <p:cNvCxnSpPr/>
          <p:nvPr/>
        </p:nvCxnSpPr>
        <p:spPr>
          <a:xfrm>
            <a:off x="2351274" y="3789040"/>
            <a:ext cx="7417444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84A9AA-F4AC-493B-81F5-9B5B8B802753}"/>
              </a:ext>
            </a:extLst>
          </p:cNvPr>
          <p:cNvCxnSpPr/>
          <p:nvPr/>
        </p:nvCxnSpPr>
        <p:spPr>
          <a:xfrm>
            <a:off x="6023992" y="1340768"/>
            <a:ext cx="0" cy="504056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1">
            <a:extLst>
              <a:ext uri="{FF2B5EF4-FFF2-40B4-BE49-F238E27FC236}">
                <a16:creationId xmlns:a16="http://schemas.microsoft.com/office/drawing/2014/main" id="{F4DF76F7-BF29-40A1-BB6A-15AE06AE512D}"/>
              </a:ext>
            </a:extLst>
          </p:cNvPr>
          <p:cNvSpPr txBox="1"/>
          <p:nvPr/>
        </p:nvSpPr>
        <p:spPr>
          <a:xfrm>
            <a:off x="2279886" y="1513661"/>
            <a:ext cx="3744106" cy="1585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2400" dirty="0"/>
              <a:t>Energieverbrauch reduzieren</a:t>
            </a:r>
          </a:p>
          <a:p>
            <a:pPr algn="ctr"/>
            <a:endParaRPr lang="de-CH" sz="2400" dirty="0"/>
          </a:p>
          <a:p>
            <a:pPr algn="ctr"/>
            <a:r>
              <a:rPr lang="de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Dämmen und dichten</a:t>
            </a:r>
          </a:p>
          <a:p>
            <a:pPr algn="ctr"/>
            <a:r>
              <a:rPr lang="de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Energieschleudern ersetzen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9A0B896-0837-492E-A02D-1C5D05685753}"/>
              </a:ext>
            </a:extLst>
          </p:cNvPr>
          <p:cNvSpPr txBox="1"/>
          <p:nvPr/>
        </p:nvSpPr>
        <p:spPr>
          <a:xfrm>
            <a:off x="6240326" y="1502154"/>
            <a:ext cx="3528392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2400" dirty="0"/>
              <a:t>Ressourcen sparen</a:t>
            </a:r>
          </a:p>
          <a:p>
            <a:pPr algn="ctr"/>
            <a:endParaRPr lang="de-CH" sz="2400" dirty="0"/>
          </a:p>
          <a:p>
            <a:pPr algn="ctr"/>
            <a:r>
              <a:rPr lang="de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Material mit tiefer Grauenergie</a:t>
            </a:r>
          </a:p>
          <a:p>
            <a:pPr algn="ctr"/>
            <a:r>
              <a:rPr lang="de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Erneuerbaren Energien</a:t>
            </a:r>
          </a:p>
          <a:p>
            <a:pPr algn="ctr"/>
            <a:r>
              <a:rPr lang="de-CH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Verdichtete Bauweise</a:t>
            </a:r>
            <a:endParaRPr lang="de-CH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2B12E6DE-E708-41E8-A8B0-97F10E759C58}"/>
              </a:ext>
            </a:extLst>
          </p:cNvPr>
          <p:cNvSpPr txBox="1"/>
          <p:nvPr/>
        </p:nvSpPr>
        <p:spPr>
          <a:xfrm>
            <a:off x="2909801" y="4149080"/>
            <a:ext cx="2484276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2400" dirty="0"/>
              <a:t>Unterhalt berücksichtigen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6D08C39-6B0E-43D0-A3B3-894E7DD0E6BF}"/>
              </a:ext>
            </a:extLst>
          </p:cNvPr>
          <p:cNvSpPr txBox="1"/>
          <p:nvPr/>
        </p:nvSpPr>
        <p:spPr>
          <a:xfrm>
            <a:off x="6568554" y="4153672"/>
            <a:ext cx="2871936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de-CH" sz="2400" dirty="0"/>
              <a:t>Rückbau/Renovation berücksichtigen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383B353E-7821-4B3A-AAA4-5394384CE8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50000" r="3505"/>
          <a:stretch/>
        </p:blipFill>
        <p:spPr>
          <a:xfrm>
            <a:off x="6270218" y="5077639"/>
            <a:ext cx="3410323" cy="1270831"/>
          </a:xfrm>
          <a:prstGeom prst="rect">
            <a:avLst/>
          </a:prstGeom>
        </p:spPr>
      </p:pic>
      <p:pic>
        <p:nvPicPr>
          <p:cNvPr id="16" name="Picture 17">
            <a:extLst>
              <a:ext uri="{FF2B5EF4-FFF2-40B4-BE49-F238E27FC236}">
                <a16:creationId xmlns:a16="http://schemas.microsoft.com/office/drawing/2014/main" id="{CC819D64-BB4C-469D-9982-775BAAF27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284" y="5077199"/>
            <a:ext cx="3312370" cy="1271270"/>
          </a:xfrm>
          <a:prstGeom prst="rect">
            <a:avLst/>
          </a:prstGeom>
        </p:spPr>
      </p:pic>
      <p:sp>
        <p:nvSpPr>
          <p:cNvPr id="17" name="Untertitel 2">
            <a:extLst>
              <a:ext uri="{FF2B5EF4-FFF2-40B4-BE49-F238E27FC236}">
                <a16:creationId xmlns:a16="http://schemas.microsoft.com/office/drawing/2014/main" id="{DF30A661-CB28-4E36-B58F-FCEF68C1B660}"/>
              </a:ext>
            </a:extLst>
          </p:cNvPr>
          <p:cNvSpPr txBox="1">
            <a:spLocks/>
          </p:cNvSpPr>
          <p:nvPr/>
        </p:nvSpPr>
        <p:spPr>
          <a:xfrm>
            <a:off x="1834603" y="329833"/>
            <a:ext cx="8568952" cy="634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Nachhaltig Umbauen</a:t>
            </a:r>
          </a:p>
        </p:txBody>
      </p:sp>
    </p:spTree>
    <p:extLst>
      <p:ext uri="{BB962C8B-B14F-4D97-AF65-F5344CB8AC3E}">
        <p14:creationId xmlns:p14="http://schemas.microsoft.com/office/powerpoint/2010/main" val="752270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7346E2F-A1C1-4E17-AD86-250854990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646" y="319780"/>
            <a:ext cx="7632848" cy="5904656"/>
          </a:xfrm>
        </p:spPr>
        <p:txBody>
          <a:bodyPr>
            <a:noAutofit/>
          </a:bodyPr>
          <a:lstStyle/>
          <a:p>
            <a:pPr algn="l"/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Vorteile natürlicher Baustoffe</a:t>
            </a:r>
            <a:b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bessere Ökobilanz dank: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	- weniger Herstellungsenergie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	- kürzere Transportwege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	- besseres Recycling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	- oft nachwachsende Rohstoffe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führt zu einem besseren Wohnklima: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	- weniger Schadstoffe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	- feuchtigkeitsregulierend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	- kann Schadstoffe abbauen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	- kann Gerüche reduzieren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	- dämmt und speichert Wärme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gesünder bei der Produktion und der Verarbeitung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garantiert keine Altlasten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Regionale Produkte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207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C4C8ACFB-53A3-4074-BCE2-BB9D0536B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646" y="319780"/>
            <a:ext cx="7632848" cy="5629500"/>
          </a:xfrm>
        </p:spPr>
        <p:txBody>
          <a:bodyPr>
            <a:noAutofit/>
          </a:bodyPr>
          <a:lstStyle/>
          <a:p>
            <a:pPr algn="l"/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Beispiele natürlicher Baustoffe</a:t>
            </a:r>
            <a:b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Dämmmaterialien: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- Holzfasern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	- Zellulosefasern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	- Glas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	- Schafwolle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	- Gras, Hanf, Flachs, Kork, etc.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Holz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(möglichst aus regional Wäldern)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Kalk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(Farbe, Verputz, Steine, Böden, etc.)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Lehm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(Farbe, Verputz, Steine, Stampflehm, Böden, etc.)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Kork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(Böden, Dämmung, etc.)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Ton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(Steine, Dachziegel)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Naturstein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Linoleum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Glas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- etc.</a:t>
            </a:r>
            <a:b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78464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>
          <a:xfrm>
            <a:off x="1834603" y="329833"/>
            <a:ext cx="8568952" cy="6358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Mehrwert effiziente Gebäude</a:t>
            </a: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Energieeffizient bauen lohnt sich für Eigentümer wie auch Mieter weil tiefere Nebenkosten oder sogar Ertrag (Plusenergiegebäude).</a:t>
            </a: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Wettbewerbsvorteile bei Vermietung für Eigentümer.</a:t>
            </a: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Besserer Wohnkomfort, weil keine kalten Oberflächen, keine Zugerscheinungen und keine trockene Luft.</a:t>
            </a: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Wenig Altlasten für zukünftige Generationen .</a:t>
            </a:r>
          </a:p>
          <a:p>
            <a:pPr marL="0" indent="0">
              <a:buNone/>
            </a:pP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5" y="3419388"/>
            <a:ext cx="3192585" cy="3079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100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:\02-Büroadministration\CI\Logos aaac\730U_Oki\AAAC_CMYK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24" y="319780"/>
            <a:ext cx="803548" cy="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tertitel 2"/>
          <p:cNvSpPr txBox="1">
            <a:spLocks/>
          </p:cNvSpPr>
          <p:nvPr/>
        </p:nvSpPr>
        <p:spPr>
          <a:xfrm>
            <a:off x="1847528" y="2276872"/>
            <a:ext cx="8568952" cy="1054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6000" b="1" dirty="0">
                <a:latin typeface="Arial" panose="020B0604020202020204" pitchFamily="34" charset="0"/>
                <a:cs typeface="Arial" panose="020B0604020202020204" pitchFamily="34" charset="0"/>
              </a:rPr>
              <a:t>Besten Dank!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AF880DBB-58E3-4C18-B015-EE06FD5AA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544" y="5013176"/>
            <a:ext cx="8229600" cy="158417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de-CH" sz="2000" dirty="0">
              <a:latin typeface="Futura Bk BT" panose="020B0502020204020303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de-CH" sz="2000" dirty="0">
              <a:latin typeface="Futura Bk BT" panose="020B0502020204020303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CH" sz="2000" dirty="0" err="1">
                <a:latin typeface="Futura Bk BT" panose="020B0502020204020303" pitchFamily="34" charset="0"/>
                <a:cs typeface="Arial" panose="020B0604020202020204" pitchFamily="34" charset="0"/>
              </a:rPr>
              <a:t>aaac</a:t>
            </a:r>
            <a:r>
              <a:rPr lang="de-CH" sz="2000" dirty="0">
                <a:latin typeface="Futura Bk BT" panose="020B0502020204020303" pitchFamily="34" charset="0"/>
                <a:cs typeface="Arial" panose="020B0604020202020204" pitchFamily="34" charset="0"/>
              </a:rPr>
              <a:t> gmbh - architektur atelier adrian christen</a:t>
            </a:r>
          </a:p>
          <a:p>
            <a:pPr marL="0" indent="0" algn="ctr">
              <a:buNone/>
            </a:pPr>
            <a:r>
              <a:rPr lang="de-CH" sz="2000" dirty="0" err="1">
                <a:latin typeface="Futura Bk BT" panose="020B0502020204020303" pitchFamily="34" charset="0"/>
                <a:cs typeface="Arial" panose="020B0604020202020204" pitchFamily="34" charset="0"/>
              </a:rPr>
              <a:t>dipl.</a:t>
            </a:r>
            <a:r>
              <a:rPr lang="de-CH" sz="2000" dirty="0">
                <a:latin typeface="Futura Bk BT" panose="020B0502020204020303" pitchFamily="34" charset="0"/>
                <a:cs typeface="Arial" panose="020B0604020202020204" pitchFamily="34" charset="0"/>
              </a:rPr>
              <a:t> Architekt FH, Baubiologe/Bauökologe SIB, CAS Solararchitektur</a:t>
            </a:r>
          </a:p>
          <a:p>
            <a:pPr marL="0" indent="0" algn="ctr">
              <a:buNone/>
            </a:pPr>
            <a:r>
              <a:rPr lang="de-CH" sz="2000" dirty="0">
                <a:latin typeface="Futura Bk BT" panose="020B0502020204020303" pitchFamily="34" charset="0"/>
                <a:cs typeface="Arial" panose="020B0604020202020204" pitchFamily="34" charset="0"/>
              </a:rPr>
              <a:t>GEAK Experte</a:t>
            </a:r>
          </a:p>
        </p:txBody>
      </p:sp>
    </p:spTree>
    <p:extLst>
      <p:ext uri="{BB962C8B-B14F-4D97-AF65-F5344CB8AC3E}">
        <p14:creationId xmlns:p14="http://schemas.microsoft.com/office/powerpoint/2010/main" val="763817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CD5B55E-E76E-4ABC-A424-C522E778D436}"/>
              </a:ext>
            </a:extLst>
          </p:cNvPr>
          <p:cNvSpPr txBox="1"/>
          <p:nvPr/>
        </p:nvSpPr>
        <p:spPr>
          <a:xfrm>
            <a:off x="3450061" y="1505265"/>
            <a:ext cx="5062476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5867" dirty="0">
                <a:latin typeface="MetaBold-Roman" panose="020B0802030000020004" pitchFamily="34" charset="0"/>
              </a:rPr>
              <a:t>Grüne Mobilität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9593FDE-18D4-4F6F-AA5C-313CE48F8B62}"/>
              </a:ext>
            </a:extLst>
          </p:cNvPr>
          <p:cNvSpPr txBox="1"/>
          <p:nvPr/>
        </p:nvSpPr>
        <p:spPr>
          <a:xfrm>
            <a:off x="3808888" y="3429001"/>
            <a:ext cx="4346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Benjamin Zumbühl</a:t>
            </a:r>
          </a:p>
          <a:p>
            <a:r>
              <a:rPr lang="de-CH" sz="2400" dirty="0">
                <a:latin typeface="MetaBook-Roman" panose="020B0502040000020004" pitchFamily="34" charset="0"/>
              </a:rPr>
              <a:t>Geschäftsführer VCS Kanton Bern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8F8CAEF-964A-4FA9-ACC5-B277F37C83A0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DB44CD0A-3D58-4B0B-B569-42916A4B1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3802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5520" y="1772816"/>
            <a:ext cx="8640960" cy="2218258"/>
          </a:xfrm>
        </p:spPr>
        <p:txBody>
          <a:bodyPr>
            <a:noAutofit/>
          </a:bodyPr>
          <a:lstStyle/>
          <a:p>
            <a:r>
              <a:rPr lang="de-CH" sz="6000" b="1" dirty="0">
                <a:latin typeface="Arial" panose="020B0604020202020204" pitchFamily="34" charset="0"/>
                <a:cs typeface="Arial" panose="020B0604020202020204" pitchFamily="34" charset="0"/>
              </a:rPr>
              <a:t>Bauen</a:t>
            </a:r>
            <a:br>
              <a:rPr lang="de-CH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6000" b="1" dirty="0">
                <a:latin typeface="Arial" panose="020B0604020202020204" pitchFamily="34" charset="0"/>
                <a:cs typeface="Arial" panose="020B0604020202020204" pitchFamily="34" charset="0"/>
              </a:rPr>
              <a:t>Wohnen</a:t>
            </a:r>
            <a:br>
              <a:rPr lang="de-CH" sz="6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6000" b="1" dirty="0">
                <a:latin typeface="Arial" panose="020B0604020202020204" pitchFamily="34" charset="0"/>
                <a:cs typeface="Arial" panose="020B0604020202020204" pitchFamily="34" charset="0"/>
              </a:rPr>
              <a:t>Heizen</a:t>
            </a:r>
            <a:endParaRPr lang="de-CH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91544" y="5013176"/>
            <a:ext cx="8229600" cy="158417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de-CH" sz="2000" dirty="0">
              <a:latin typeface="Futura Bk BT" panose="020B0502020204020303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de-CH" sz="2000" dirty="0">
              <a:latin typeface="Futura Bk BT" panose="020B0502020204020303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CH" sz="2000" dirty="0" err="1">
                <a:latin typeface="Futura Bk BT" panose="020B0502020204020303" pitchFamily="34" charset="0"/>
                <a:cs typeface="Arial" panose="020B0604020202020204" pitchFamily="34" charset="0"/>
              </a:rPr>
              <a:t>aaac</a:t>
            </a:r>
            <a:r>
              <a:rPr lang="de-CH" sz="2000" dirty="0">
                <a:latin typeface="Futura Bk BT" panose="020B0502020204020303" pitchFamily="34" charset="0"/>
                <a:cs typeface="Arial" panose="020B0604020202020204" pitchFamily="34" charset="0"/>
              </a:rPr>
              <a:t> gmbh - architektur atelier adrian christen</a:t>
            </a:r>
          </a:p>
          <a:p>
            <a:pPr marL="0" indent="0" algn="ctr">
              <a:buNone/>
            </a:pPr>
            <a:r>
              <a:rPr lang="de-CH" sz="2000" dirty="0" err="1">
                <a:latin typeface="Futura Bk BT" panose="020B0502020204020303" pitchFamily="34" charset="0"/>
                <a:cs typeface="Arial" panose="020B0604020202020204" pitchFamily="34" charset="0"/>
              </a:rPr>
              <a:t>dipl.</a:t>
            </a:r>
            <a:r>
              <a:rPr lang="de-CH" sz="2000" dirty="0">
                <a:latin typeface="Futura Bk BT" panose="020B0502020204020303" pitchFamily="34" charset="0"/>
                <a:cs typeface="Arial" panose="020B0604020202020204" pitchFamily="34" charset="0"/>
              </a:rPr>
              <a:t> Architekt FH, Baubiologe/Bauökologe SIB, CAS Solararchitektur</a:t>
            </a:r>
          </a:p>
          <a:p>
            <a:pPr marL="0" indent="0" algn="ctr">
              <a:buNone/>
            </a:pPr>
            <a:r>
              <a:rPr lang="de-CH" sz="2000" dirty="0">
                <a:latin typeface="Futura Bk BT" panose="020B0502020204020303" pitchFamily="34" charset="0"/>
                <a:cs typeface="Arial" panose="020B0604020202020204" pitchFamily="34" charset="0"/>
              </a:rPr>
              <a:t>GEAK Experte</a:t>
            </a:r>
          </a:p>
          <a:p>
            <a:pPr marL="0" indent="0" algn="ctr">
              <a:buNone/>
            </a:pPr>
            <a:endParaRPr lang="de-CH" sz="2000" dirty="0">
              <a:latin typeface="Futura Bk BT" panose="020B05020202040203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I:\02-Büroadministration\CI\Logos aaac\730U_Oki\AAAC_CMYK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24" y="319780"/>
            <a:ext cx="803548" cy="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9843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fik 2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F3CE3156-CCF7-47B8-96DB-CF16AC508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90" y="830424"/>
            <a:ext cx="5209551" cy="4290217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38F6CD05-39FD-485B-A18B-EEAFEFC8D7BA}"/>
              </a:ext>
            </a:extLst>
          </p:cNvPr>
          <p:cNvSpPr txBox="1"/>
          <p:nvPr/>
        </p:nvSpPr>
        <p:spPr>
          <a:xfrm>
            <a:off x="1092347" y="214870"/>
            <a:ext cx="24386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MetaBold-Roman" panose="020B0802030000020004" pitchFamily="34" charset="0"/>
              </a:rPr>
              <a:t>Ausgangslage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4F3E8766-4502-409F-9E2D-619633C51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61" y="1631526"/>
            <a:ext cx="5979276" cy="3003404"/>
          </a:xfrm>
          <a:prstGeom prst="rect">
            <a:avLst/>
          </a:prstGeom>
        </p:spPr>
      </p:pic>
      <p:sp>
        <p:nvSpPr>
          <p:cNvPr id="34" name="Rechteck 33">
            <a:extLst>
              <a:ext uri="{FF2B5EF4-FFF2-40B4-BE49-F238E27FC236}">
                <a16:creationId xmlns:a16="http://schemas.microsoft.com/office/drawing/2014/main" id="{8DE6AC05-7513-43C8-93D1-FE682E96F760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35" name="Inhaltsplatzhalter 6">
            <a:extLst>
              <a:ext uri="{FF2B5EF4-FFF2-40B4-BE49-F238E27FC236}">
                <a16:creationId xmlns:a16="http://schemas.microsoft.com/office/drawing/2014/main" id="{CA299D19-A3B2-40B1-88DE-CB84634A0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17049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9EAC157-4429-4475-A546-B168341F9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440" y="1114454"/>
            <a:ext cx="5794560" cy="430010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38F6CD05-39FD-485B-A18B-EEAFEFC8D7BA}"/>
              </a:ext>
            </a:extLst>
          </p:cNvPr>
          <p:cNvSpPr txBox="1"/>
          <p:nvPr/>
        </p:nvSpPr>
        <p:spPr>
          <a:xfrm>
            <a:off x="1092347" y="214870"/>
            <a:ext cx="34601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MetaBold-Roman" panose="020B0802030000020004" pitchFamily="34" charset="0"/>
              </a:rPr>
              <a:t>Mobilitätsverhalten</a:t>
            </a:r>
          </a:p>
        </p:txBody>
      </p:sp>
      <p:pic>
        <p:nvPicPr>
          <p:cNvPr id="3" name="Grafik 2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3EA271B4-99D8-46F1-BA21-447DB11E9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88601"/>
            <a:ext cx="6443905" cy="4125953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2685DB3F-6715-4209-8EDC-2E98B4DF4789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4" name="Inhaltsplatzhalter 6">
            <a:extLst>
              <a:ext uri="{FF2B5EF4-FFF2-40B4-BE49-F238E27FC236}">
                <a16:creationId xmlns:a16="http://schemas.microsoft.com/office/drawing/2014/main" id="{50FCBC08-319E-4A50-BA1D-E90E26C73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758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DBA63CE-712E-47BA-B411-C453A6727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77" y="1628640"/>
            <a:ext cx="5853527" cy="3917133"/>
          </a:xfrm>
          <a:prstGeom prst="rect">
            <a:avLst/>
          </a:prstGeom>
        </p:spPr>
      </p:pic>
      <p:pic>
        <p:nvPicPr>
          <p:cNvPr id="10" name="Grafik 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974C8C3-7F65-4F23-B740-8234D95F1E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12227"/>
            <a:ext cx="5853527" cy="4233547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D071CF90-92F1-4380-855F-DAAA7A6FD95F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6" name="Inhaltsplatzhalter 6">
            <a:extLst>
              <a:ext uri="{FF2B5EF4-FFF2-40B4-BE49-F238E27FC236}">
                <a16:creationId xmlns:a16="http://schemas.microsoft.com/office/drawing/2014/main" id="{D71846C0-0EF0-4E74-A666-442A6A5D0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86079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EA97BB8-E457-4D2C-9A0F-4C1764B58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064" y="389128"/>
            <a:ext cx="7103872" cy="5734304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F546AB3F-C17E-4EB2-B5E3-27AC977CE623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C2A3FE07-E52F-4524-A317-087FC0B6D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5161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7F7921A-90C7-4EC5-B848-AFB4231B4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382" y="547762"/>
            <a:ext cx="8003617" cy="5905372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38F6CD05-39FD-485B-A18B-EEAFEFC8D7BA}"/>
              </a:ext>
            </a:extLst>
          </p:cNvPr>
          <p:cNvSpPr txBox="1"/>
          <p:nvPr/>
        </p:nvSpPr>
        <p:spPr>
          <a:xfrm>
            <a:off x="1092347" y="214870"/>
            <a:ext cx="2623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MetaBold-Roman" panose="020B0802030000020004" pitchFamily="34" charset="0"/>
              </a:rPr>
              <a:t>Situation Thun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805CFE-1E4B-40BF-BCD0-190F2B9EB32E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CDC2EFC1-52D2-4964-90E9-3536F8B01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3528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6B485C2-6754-4752-B949-368EB35C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16" y="1"/>
            <a:ext cx="10450169" cy="6138492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3EF3FC03-4358-498F-8AA1-B63D0BB61B06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BC79ABE3-D729-40CD-8EAC-56147C2DD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</p:spPr>
      </p:pic>
    </p:spTree>
    <p:extLst>
      <p:ext uri="{BB962C8B-B14F-4D97-AF65-F5344CB8AC3E}">
        <p14:creationId xmlns:p14="http://schemas.microsoft.com/office/powerpoint/2010/main" val="286552395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BB05EBE-C0EE-42B3-82EC-E715E9A2A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50" y="975360"/>
            <a:ext cx="9283700" cy="513080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38F6CD05-39FD-485B-A18B-EEAFEFC8D7BA}"/>
              </a:ext>
            </a:extLst>
          </p:cNvPr>
          <p:cNvSpPr txBox="1"/>
          <p:nvPr/>
        </p:nvSpPr>
        <p:spPr>
          <a:xfrm>
            <a:off x="1092347" y="214870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MetaBold-Roman" panose="020B0802030000020004" pitchFamily="34" charset="0"/>
              </a:rPr>
              <a:t>Wie weiter?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805CFE-1E4B-40BF-BCD0-190F2B9EB32E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CDC2EFC1-52D2-4964-90E9-3536F8B01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7333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38F6CD05-39FD-485B-A18B-EEAFEFC8D7BA}"/>
              </a:ext>
            </a:extLst>
          </p:cNvPr>
          <p:cNvSpPr txBox="1"/>
          <p:nvPr/>
        </p:nvSpPr>
        <p:spPr>
          <a:xfrm>
            <a:off x="1092347" y="214870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MetaBold-Roman" panose="020B0802030000020004" pitchFamily="34" charset="0"/>
              </a:rPr>
              <a:t>Wie weiter?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805CFE-1E4B-40BF-BCD0-190F2B9EB32E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CDC2EFC1-52D2-4964-90E9-3536F8B0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770E3C-8562-4826-858C-7910D0400CB5}"/>
              </a:ext>
            </a:extLst>
          </p:cNvPr>
          <p:cNvSpPr txBox="1"/>
          <p:nvPr/>
        </p:nvSpPr>
        <p:spPr>
          <a:xfrm>
            <a:off x="1092347" y="977537"/>
            <a:ext cx="5894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3V-Strategie der nachhaltigen Verkehrspolitik: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731E02C-CAED-49E6-8E7A-807D71F5D3DD}"/>
              </a:ext>
            </a:extLst>
          </p:cNvPr>
          <p:cNvSpPr txBox="1"/>
          <p:nvPr/>
        </p:nvSpPr>
        <p:spPr>
          <a:xfrm>
            <a:off x="1014099" y="1910716"/>
            <a:ext cx="155273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Vermeiden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2D7886E-9091-4A91-835C-DEF2A639B383}"/>
              </a:ext>
            </a:extLst>
          </p:cNvPr>
          <p:cNvSpPr/>
          <p:nvPr/>
        </p:nvSpPr>
        <p:spPr>
          <a:xfrm>
            <a:off x="5345991" y="1910716"/>
            <a:ext cx="1388265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Verlagern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B9C509D-7E9D-41FC-94A7-6E9D44AC0D2D}"/>
              </a:ext>
            </a:extLst>
          </p:cNvPr>
          <p:cNvSpPr/>
          <p:nvPr/>
        </p:nvSpPr>
        <p:spPr>
          <a:xfrm>
            <a:off x="8710512" y="1910716"/>
            <a:ext cx="2746778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Verträglich gestalten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EB2D89A5-257E-4722-9ECB-7C5BF5E66E37}"/>
              </a:ext>
            </a:extLst>
          </p:cNvPr>
          <p:cNvCxnSpPr>
            <a:stCxn id="3" idx="2"/>
          </p:cNvCxnSpPr>
          <p:nvPr/>
        </p:nvCxnSpPr>
        <p:spPr>
          <a:xfrm>
            <a:off x="1790466" y="2372381"/>
            <a:ext cx="45441" cy="604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FAC888F5-98EC-4116-A2DC-12E90B117FFE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0083901" y="2372381"/>
            <a:ext cx="88501" cy="5333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5216ADD-874D-4531-B5DF-2800A27D3486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040124" y="2372381"/>
            <a:ext cx="50389" cy="604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39B158D4-797E-4450-8523-311D1B17CC30}"/>
              </a:ext>
            </a:extLst>
          </p:cNvPr>
          <p:cNvSpPr txBox="1"/>
          <p:nvPr/>
        </p:nvSpPr>
        <p:spPr>
          <a:xfrm>
            <a:off x="500087" y="3365911"/>
            <a:ext cx="3749681" cy="26782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Stadt der kurzen Wege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Home Office, Video-Konferenzen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Autofreies Wohnen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Sharing-Plattformen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Parkplatzbewirtschaftung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P+R Anlagen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City-Logistik</a:t>
            </a:r>
          </a:p>
          <a:p>
            <a:endParaRPr lang="de-CH" sz="1867" dirty="0">
              <a:latin typeface="MetaBook-Roman" panose="020B05020400000200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CH" sz="1867" dirty="0">
              <a:latin typeface="MetaBook-Roman" panose="020B0502040000020004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086B4-1355-4940-A6A3-B5551EB587F4}"/>
              </a:ext>
            </a:extLst>
          </p:cNvPr>
          <p:cNvSpPr txBox="1"/>
          <p:nvPr/>
        </p:nvSpPr>
        <p:spPr>
          <a:xfrm>
            <a:off x="4492419" y="3289281"/>
            <a:ext cx="3723455" cy="210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67" dirty="0">
                <a:latin typeface="MetaBook-Roman" panose="020B0502040000020004" pitchFamily="34" charset="0"/>
              </a:rPr>
              <a:t>Modal Split verändern: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Ausgebauter ÖV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Attraktive Wege für Fussverkehr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Attraktive </a:t>
            </a:r>
            <a:r>
              <a:rPr lang="de-CH" sz="1867" dirty="0" err="1">
                <a:latin typeface="MetaBook-Roman" panose="020B0502040000020004" pitchFamily="34" charset="0"/>
              </a:rPr>
              <a:t>Veloinsfrastruktur</a:t>
            </a:r>
            <a:endParaRPr lang="de-CH" sz="1867" dirty="0">
              <a:latin typeface="MetaBook-Roman" panose="020B05020400000200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Gefahrenstellen sanieren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Kombinierte Mobilität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CH" sz="1867" dirty="0">
              <a:latin typeface="MetaBook-Roman" panose="020B05020400000200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E356D69-C313-4CF9-BD43-948265A939D6}"/>
              </a:ext>
            </a:extLst>
          </p:cNvPr>
          <p:cNvSpPr txBox="1"/>
          <p:nvPr/>
        </p:nvSpPr>
        <p:spPr>
          <a:xfrm>
            <a:off x="8742743" y="3365912"/>
            <a:ext cx="2788199" cy="1528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Ressourcenschonende </a:t>
            </a:r>
          </a:p>
          <a:p>
            <a:r>
              <a:rPr lang="de-CH" sz="1867" dirty="0">
                <a:latin typeface="MetaBook-Roman" panose="020B0502040000020004" pitchFamily="34" charset="0"/>
              </a:rPr>
              <a:t>Verkehrsmittel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Elektromobilität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1867" dirty="0">
                <a:latin typeface="MetaBook-Roman" panose="020B0502040000020004" pitchFamily="34" charset="0"/>
              </a:rPr>
              <a:t>Tempo 30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CH" sz="1867" dirty="0">
              <a:latin typeface="MetaBook-Roman" panose="020B0502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67743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38F6CD05-39FD-485B-A18B-EEAFEFC8D7BA}"/>
              </a:ext>
            </a:extLst>
          </p:cNvPr>
          <p:cNvSpPr txBox="1"/>
          <p:nvPr/>
        </p:nvSpPr>
        <p:spPr>
          <a:xfrm>
            <a:off x="1092347" y="214870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MetaBold-Roman" panose="020B0802030000020004" pitchFamily="34" charset="0"/>
              </a:rPr>
              <a:t>Wie weiter?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805CFE-1E4B-40BF-BCD0-190F2B9EB32E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CDC2EFC1-52D2-4964-90E9-3536F8B0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770E3C-8562-4826-858C-7910D0400CB5}"/>
              </a:ext>
            </a:extLst>
          </p:cNvPr>
          <p:cNvSpPr txBox="1"/>
          <p:nvPr/>
        </p:nvSpPr>
        <p:spPr>
          <a:xfrm>
            <a:off x="1092347" y="1074264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Mögliche Massnahmen in Thun: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13A150-273C-488A-8B96-B7EE6B4B3F5C}"/>
              </a:ext>
            </a:extLst>
          </p:cNvPr>
          <p:cNvSpPr txBox="1"/>
          <p:nvPr/>
        </p:nvSpPr>
        <p:spPr>
          <a:xfrm>
            <a:off x="525168" y="1865301"/>
            <a:ext cx="11141664" cy="3580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Velo-Offensive: Anteil Veloverkehr auf 25% bis 2030 (+5% gegenüber 2005):</a:t>
            </a:r>
          </a:p>
          <a:p>
            <a:endParaRPr lang="de-CH" sz="2400" dirty="0">
              <a:latin typeface="MetaBook-Roman" panose="020B05020400000200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133" dirty="0">
                <a:latin typeface="MetaBook-Roman" panose="020B0502040000020004" pitchFamily="34" charset="0"/>
              </a:rPr>
              <a:t>Massnahmen Langsamverkehr aus Agglomerationsprogramm umsetzen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133" dirty="0" err="1">
                <a:latin typeface="MetaBook-Roman" panose="020B0502040000020004" pitchFamily="34" charset="0"/>
              </a:rPr>
              <a:t>Langsamverkehrsverbindung</a:t>
            </a:r>
            <a:r>
              <a:rPr lang="de-CH" sz="2133" dirty="0">
                <a:latin typeface="MetaBook-Roman" panose="020B0502040000020004" pitchFamily="34" charset="0"/>
              </a:rPr>
              <a:t> entlang der Gleise vom Bahnhof via </a:t>
            </a:r>
            <a:r>
              <a:rPr lang="de-CH" sz="2133" dirty="0" err="1">
                <a:latin typeface="MetaBook-Roman" panose="020B0502040000020004" pitchFamily="34" charset="0"/>
              </a:rPr>
              <a:t>Selve</a:t>
            </a:r>
            <a:r>
              <a:rPr lang="de-CH" sz="2133" dirty="0">
                <a:latin typeface="MetaBook-Roman" panose="020B0502040000020004" pitchFamily="34" charset="0"/>
              </a:rPr>
              <a:t> ins </a:t>
            </a:r>
            <a:r>
              <a:rPr lang="de-CH" sz="2133" dirty="0" err="1">
                <a:latin typeface="MetaBook-Roman" panose="020B0502040000020004" pitchFamily="34" charset="0"/>
              </a:rPr>
              <a:t>Schwäbis</a:t>
            </a:r>
            <a:endParaRPr lang="de-CH" sz="2133" dirty="0">
              <a:latin typeface="MetaBook-Roman" panose="020B05020400000200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133" dirty="0">
                <a:latin typeface="MetaBook-Roman" panose="020B0502040000020004" pitchFamily="34" charset="0"/>
              </a:rPr>
              <a:t>Aare-Querung </a:t>
            </a:r>
            <a:r>
              <a:rPr lang="de-CH" sz="2133" dirty="0" err="1">
                <a:latin typeface="MetaBook-Roman" panose="020B0502040000020004" pitchFamily="34" charset="0"/>
              </a:rPr>
              <a:t>Bächimattquai</a:t>
            </a:r>
            <a:r>
              <a:rPr lang="de-CH" sz="2133" dirty="0">
                <a:latin typeface="MetaBook-Roman" panose="020B0502040000020004" pitchFamily="34" charset="0"/>
              </a:rPr>
              <a:t> – </a:t>
            </a:r>
            <a:r>
              <a:rPr lang="de-CH" sz="2133" dirty="0" err="1">
                <a:latin typeface="MetaBook-Roman" panose="020B0502040000020004" pitchFamily="34" charset="0"/>
              </a:rPr>
              <a:t>Schadau</a:t>
            </a:r>
            <a:endParaRPr lang="de-CH" sz="2133" dirty="0">
              <a:latin typeface="MetaBook-Roman" panose="020B05020400000200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133" dirty="0" err="1">
                <a:latin typeface="MetaBook-Roman" panose="020B0502040000020004" pitchFamily="34" charset="0"/>
              </a:rPr>
              <a:t>Bikesharing</a:t>
            </a:r>
            <a:r>
              <a:rPr lang="de-CH" sz="2133" dirty="0">
                <a:latin typeface="MetaBook-Roman" panose="020B0502040000020004" pitchFamily="34" charset="0"/>
              </a:rPr>
              <a:t> Ausbau in der ganzen Region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133" dirty="0">
                <a:latin typeface="MetaBook-Roman" panose="020B0502040000020004" pitchFamily="34" charset="0"/>
              </a:rPr>
              <a:t>Mehr Veloabstellplätze, bessere Velostation am Bahnhof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CH" sz="2400" dirty="0">
              <a:latin typeface="MetaBook-Roman" panose="020B05020400000200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CH" sz="2400" dirty="0">
              <a:latin typeface="MetaBook-Roman" panose="020B0502040000020004" pitchFamily="34" charset="0"/>
            </a:endParaRPr>
          </a:p>
          <a:p>
            <a:endParaRPr lang="de-CH" sz="2400" dirty="0">
              <a:latin typeface="MetaBook-Roman" panose="020B0502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7145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38F6CD05-39FD-485B-A18B-EEAFEFC8D7BA}"/>
              </a:ext>
            </a:extLst>
          </p:cNvPr>
          <p:cNvSpPr txBox="1"/>
          <p:nvPr/>
        </p:nvSpPr>
        <p:spPr>
          <a:xfrm>
            <a:off x="1092347" y="214870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MetaBold-Roman" panose="020B0802030000020004" pitchFamily="34" charset="0"/>
              </a:rPr>
              <a:t>Wie weiter?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805CFE-1E4B-40BF-BCD0-190F2B9EB32E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CDC2EFC1-52D2-4964-90E9-3536F8B0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770E3C-8562-4826-858C-7910D0400CB5}"/>
              </a:ext>
            </a:extLst>
          </p:cNvPr>
          <p:cNvSpPr txBox="1"/>
          <p:nvPr/>
        </p:nvSpPr>
        <p:spPr>
          <a:xfrm>
            <a:off x="1092347" y="1074264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Mögliche Massnahmen in Thun: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13A150-273C-488A-8B96-B7EE6B4B3F5C}"/>
              </a:ext>
            </a:extLst>
          </p:cNvPr>
          <p:cNvSpPr txBox="1"/>
          <p:nvPr/>
        </p:nvSpPr>
        <p:spPr>
          <a:xfrm>
            <a:off x="525168" y="1865300"/>
            <a:ext cx="111416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Fussgänger*innen-Offensive:  Anteil Fussverkehr auf 38% bis 2030 (+5% gegenüber 2005):</a:t>
            </a:r>
          </a:p>
          <a:p>
            <a:endParaRPr lang="de-CH" sz="2400" dirty="0">
              <a:latin typeface="MetaBook-Roman" panose="020B05020400000200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400" dirty="0">
                <a:latin typeface="MetaBook-Roman" panose="020B0502040000020004" pitchFamily="34" charset="0"/>
              </a:rPr>
              <a:t>Autofreie Innenstadt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400" dirty="0">
                <a:latin typeface="MetaBook-Roman" panose="020B0502040000020004" pitchFamily="34" charset="0"/>
              </a:rPr>
              <a:t>Attraktive Fusswege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400" dirty="0">
                <a:latin typeface="MetaBook-Roman" panose="020B0502040000020004" pitchFamily="34" charset="0"/>
              </a:rPr>
              <a:t>Tempo 30 </a:t>
            </a:r>
          </a:p>
          <a:p>
            <a:endParaRPr lang="de-CH" sz="2400" dirty="0">
              <a:latin typeface="MetaBook-Roman" panose="020B0502040000020004" pitchFamily="34" charset="0"/>
            </a:endParaRPr>
          </a:p>
          <a:p>
            <a:endParaRPr lang="de-CH" sz="2400" dirty="0">
              <a:latin typeface="MetaBook-Roman" panose="020B0502040000020004" pitchFamily="34" charset="0"/>
            </a:endParaRPr>
          </a:p>
          <a:p>
            <a:endParaRPr lang="de-CH" sz="2400" dirty="0">
              <a:latin typeface="MetaBook-Roman" panose="020B0502040000020004" pitchFamily="34" charset="0"/>
            </a:endParaRPr>
          </a:p>
          <a:p>
            <a:endParaRPr lang="de-CH" sz="2400" dirty="0">
              <a:latin typeface="MetaBook-Roman" panose="020B0502040000020004" pitchFamily="34" charset="0"/>
              <a:sym typeface="Wingdings" panose="05000000000000000000" pitchFamily="2" charset="2"/>
            </a:endParaRPr>
          </a:p>
          <a:p>
            <a:endParaRPr lang="de-CH" sz="2400" dirty="0">
              <a:latin typeface="MetaBook-Roman" panose="020B0502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40966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:\02-Büroadministration\CI\Logos aaac\730U_Oki\AAAC_CMYK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24" y="319780"/>
            <a:ext cx="803548" cy="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982D3C-0B76-41C9-B7E6-DA4FF0D82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62" y="404904"/>
            <a:ext cx="6840760" cy="613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6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38F6CD05-39FD-485B-A18B-EEAFEFC8D7BA}"/>
              </a:ext>
            </a:extLst>
          </p:cNvPr>
          <p:cNvSpPr txBox="1"/>
          <p:nvPr/>
        </p:nvSpPr>
        <p:spPr>
          <a:xfrm>
            <a:off x="1092347" y="214870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MetaBold-Roman" panose="020B0802030000020004" pitchFamily="34" charset="0"/>
              </a:rPr>
              <a:t>Wie weiter?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805CFE-1E4B-40BF-BCD0-190F2B9EB32E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CDC2EFC1-52D2-4964-90E9-3536F8B0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770E3C-8562-4826-858C-7910D0400CB5}"/>
              </a:ext>
            </a:extLst>
          </p:cNvPr>
          <p:cNvSpPr txBox="1"/>
          <p:nvPr/>
        </p:nvSpPr>
        <p:spPr>
          <a:xfrm>
            <a:off x="1092347" y="1074264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Mögliche Massnahmen in Thun: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13A150-273C-488A-8B96-B7EE6B4B3F5C}"/>
              </a:ext>
            </a:extLst>
          </p:cNvPr>
          <p:cNvSpPr txBox="1"/>
          <p:nvPr/>
        </p:nvSpPr>
        <p:spPr>
          <a:xfrm>
            <a:off x="525168" y="1865300"/>
            <a:ext cx="111416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ÖV-Ausbau: Anteil ÖV auf 25% bis 2030 (+10% gegenüber 2005)</a:t>
            </a:r>
          </a:p>
          <a:p>
            <a:endParaRPr lang="de-CH" sz="2400" dirty="0">
              <a:latin typeface="MetaBook-Roman" panose="020B05020400000200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400" dirty="0">
                <a:latin typeface="MetaBook-Roman" panose="020B0502040000020004" pitchFamily="34" charset="0"/>
              </a:rPr>
              <a:t>Kombinierte Mobilität: </a:t>
            </a:r>
            <a:r>
              <a:rPr lang="de-CH" sz="2400" dirty="0" err="1">
                <a:latin typeface="MetaBook-Roman" panose="020B0502040000020004" pitchFamily="34" charset="0"/>
              </a:rPr>
              <a:t>Sharingplattformen</a:t>
            </a:r>
            <a:r>
              <a:rPr lang="de-CH" sz="2400" dirty="0">
                <a:latin typeface="MetaBook-Roman" panose="020B0502040000020004" pitchFamily="34" charset="0"/>
              </a:rPr>
              <a:t>, Veloverleihsysteme etc.</a:t>
            </a:r>
          </a:p>
          <a:p>
            <a:endParaRPr lang="de-CH" sz="2400" dirty="0">
              <a:latin typeface="MetaBook-Roman" panose="020B0502040000020004" pitchFamily="34" charset="0"/>
              <a:sym typeface="Wingdings" panose="05000000000000000000" pitchFamily="2" charset="2"/>
            </a:endParaRPr>
          </a:p>
          <a:p>
            <a:pPr marL="380990" indent="-380990">
              <a:buFont typeface="Wingdings" panose="05000000000000000000" pitchFamily="2" charset="2"/>
              <a:buChar char="à"/>
            </a:pPr>
            <a:r>
              <a:rPr lang="de-CH" sz="2400" dirty="0">
                <a:highlight>
                  <a:srgbClr val="9DC4FF"/>
                </a:highlight>
                <a:latin typeface="MetaBook-Roman" panose="020B0502040000020004" pitchFamily="34" charset="0"/>
                <a:sym typeface="Wingdings" panose="05000000000000000000" pitchFamily="2" charset="2"/>
              </a:rPr>
              <a:t>Resultat: MIV-Anteil sinkt auf 12% (-35% gegenüber 2015)</a:t>
            </a:r>
          </a:p>
          <a:p>
            <a:endParaRPr lang="de-CH" sz="2400" dirty="0">
              <a:latin typeface="MetaBook-Roman" panose="020B05020400000200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CH" sz="2400" dirty="0">
              <a:latin typeface="MetaBook-Roman" panose="020B0502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80672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5">
            <a:extLst>
              <a:ext uri="{FF2B5EF4-FFF2-40B4-BE49-F238E27FC236}">
                <a16:creationId xmlns:a16="http://schemas.microsoft.com/office/drawing/2014/main" id="{38F6CD05-39FD-485B-A18B-EEAFEFC8D7BA}"/>
              </a:ext>
            </a:extLst>
          </p:cNvPr>
          <p:cNvSpPr txBox="1"/>
          <p:nvPr/>
        </p:nvSpPr>
        <p:spPr>
          <a:xfrm>
            <a:off x="1092347" y="214870"/>
            <a:ext cx="21996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3200" dirty="0">
                <a:latin typeface="MetaBold-Roman" panose="020B0802030000020004" pitchFamily="34" charset="0"/>
              </a:rPr>
              <a:t>Wie weiter?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E805CFE-1E4B-40BF-BCD0-190F2B9EB32E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2" name="Inhaltsplatzhalter 6">
            <a:extLst>
              <a:ext uri="{FF2B5EF4-FFF2-40B4-BE49-F238E27FC236}">
                <a16:creationId xmlns:a16="http://schemas.microsoft.com/office/drawing/2014/main" id="{CDC2EFC1-52D2-4964-90E9-3536F8B01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7770E3C-8562-4826-858C-7910D0400CB5}"/>
              </a:ext>
            </a:extLst>
          </p:cNvPr>
          <p:cNvSpPr txBox="1"/>
          <p:nvPr/>
        </p:nvSpPr>
        <p:spPr>
          <a:xfrm>
            <a:off x="1092347" y="1074264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Mögliche Massnahmen in Thun: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F13A150-273C-488A-8B96-B7EE6B4B3F5C}"/>
              </a:ext>
            </a:extLst>
          </p:cNvPr>
          <p:cNvSpPr txBox="1"/>
          <p:nvPr/>
        </p:nvSpPr>
        <p:spPr>
          <a:xfrm>
            <a:off x="525168" y="1865300"/>
            <a:ext cx="111416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latin typeface="MetaBook-Roman" panose="020B0502040000020004" pitchFamily="34" charset="0"/>
              </a:rPr>
              <a:t>Fossilfreie Mobilität: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400" dirty="0">
                <a:latin typeface="MetaBook-Roman" panose="020B0502040000020004" pitchFamily="34" charset="0"/>
                <a:sym typeface="Wingdings" panose="05000000000000000000" pitchFamily="2" charset="2"/>
              </a:rPr>
              <a:t>ÖV elektrifizieren mit Strom aus erneuerbaren Quellen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400" dirty="0">
                <a:latin typeface="MetaBook-Roman" panose="020B0502040000020004" pitchFamily="34" charset="0"/>
                <a:sym typeface="Wingdings" panose="05000000000000000000" pitchFamily="2" charset="2"/>
              </a:rPr>
              <a:t>Unvermeidbaren MIV elektrifizieren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e-CH" sz="2400" dirty="0">
                <a:latin typeface="MetaBook-Roman" panose="020B0502040000020004" pitchFamily="34" charset="0"/>
                <a:sym typeface="Wingdings" panose="05000000000000000000" pitchFamily="2" charset="2"/>
              </a:rPr>
              <a:t>Strategie Elektromobilität: Zweckmässige Ladeinfrastruktur erstellen </a:t>
            </a:r>
          </a:p>
          <a:p>
            <a:endParaRPr lang="de-CH" sz="2400" dirty="0">
              <a:latin typeface="MetaBook-Roman" panose="020B05020400000200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e-CH" sz="2400" dirty="0">
              <a:latin typeface="MetaBook-Roman" panose="020B0502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798612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D373FAA4-4EAA-0247-BE50-EB77E4966637}"/>
              </a:ext>
            </a:extLst>
          </p:cNvPr>
          <p:cNvSpPr txBox="1"/>
          <p:nvPr/>
        </p:nvSpPr>
        <p:spPr>
          <a:xfrm>
            <a:off x="3027637" y="165915"/>
            <a:ext cx="6136723" cy="625877"/>
          </a:xfrm>
          <a:prstGeom prst="rect">
            <a:avLst/>
          </a:prstGeom>
          <a:solidFill>
            <a:schemeClr val="bg1">
              <a:alpha val="85098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467" dirty="0">
                <a:latin typeface="MetaBook-Roman" pitchFamily="2" charset="0"/>
              </a:rPr>
              <a:t>Vielen Dank für Ihr Interesse!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FFFBBCF-BEE8-44BC-8249-1422C5641273}"/>
              </a:ext>
            </a:extLst>
          </p:cNvPr>
          <p:cNvSpPr/>
          <p:nvPr/>
        </p:nvSpPr>
        <p:spPr>
          <a:xfrm rot="21361758">
            <a:off x="-1077211" y="6387787"/>
            <a:ext cx="14973897" cy="2823029"/>
          </a:xfrm>
          <a:prstGeom prst="rect">
            <a:avLst/>
          </a:prstGeom>
          <a:solidFill>
            <a:srgbClr val="9DC4FF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400"/>
          </a:p>
        </p:txBody>
      </p:sp>
      <p:pic>
        <p:nvPicPr>
          <p:cNvPr id="10" name="Inhaltsplatzhalter 6">
            <a:extLst>
              <a:ext uri="{FF2B5EF4-FFF2-40B4-BE49-F238E27FC236}">
                <a16:creationId xmlns:a16="http://schemas.microsoft.com/office/drawing/2014/main" id="{96A04FA4-CCAF-41C8-BA29-AB28BADEF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0" y="5864973"/>
            <a:ext cx="2207261" cy="10988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DBBAC1C-922C-4849-8DF9-7388E111E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558" y="792421"/>
            <a:ext cx="5534881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155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E0BE5483-7926-B74A-B863-C67C7D4E9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1"/>
            <a:ext cx="9144960" cy="6858000"/>
          </a:xfrm>
          <a:prstGeom prst="roundRect">
            <a:avLst>
              <a:gd name="adj" fmla="val 19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 sz="1633">
              <a:latin typeface="Arial" charset="0"/>
              <a:ea typeface="ＭＳ Ｐゴシック" charset="0"/>
            </a:endParaRPr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F4DABD73-097A-1547-B40D-322974EEC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4636" y="1502079"/>
            <a:ext cx="3526931" cy="3526930"/>
          </a:xfrm>
          <a:prstGeom prst="roundRect">
            <a:avLst>
              <a:gd name="adj" fmla="val 37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/>
          <a:p>
            <a:pPr>
              <a:spcBef>
                <a:spcPts val="1849"/>
              </a:spcBef>
              <a:spcAft>
                <a:spcPts val="1849"/>
              </a:spcAft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  <a:defRPr/>
            </a:pPr>
            <a:r>
              <a:rPr lang="de-CH" sz="3084">
                <a:solidFill>
                  <a:srgbClr val="000000"/>
                </a:solidFill>
                <a:latin typeface="Glacial Indifference" charset="0"/>
                <a:ea typeface="ＭＳ Ｐゴシック" charset="0"/>
              </a:rPr>
              <a:t>SOLIDARISCHE </a:t>
            </a:r>
          </a:p>
          <a:p>
            <a:pPr>
              <a:spcBef>
                <a:spcPts val="2371"/>
              </a:spcBef>
              <a:spcAft>
                <a:spcPts val="2371"/>
              </a:spcAft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  <a:defRPr/>
            </a:pPr>
            <a:r>
              <a:rPr lang="de-CH" sz="3084">
                <a:solidFill>
                  <a:srgbClr val="000000"/>
                </a:solidFill>
                <a:latin typeface="Glacial Indifference" charset="0"/>
                <a:ea typeface="ＭＳ Ｐゴシック" charset="0"/>
              </a:rPr>
              <a:t>LANDWIRTSCHAFT </a:t>
            </a:r>
          </a:p>
          <a:p>
            <a:pPr>
              <a:spcBef>
                <a:spcPts val="2371"/>
              </a:spcBef>
              <a:spcAft>
                <a:spcPts val="2371"/>
              </a:spcAft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</a:tabLst>
              <a:defRPr/>
            </a:pPr>
            <a:r>
              <a:rPr lang="de-CH" sz="3084">
                <a:solidFill>
                  <a:srgbClr val="000000"/>
                </a:solidFill>
                <a:latin typeface="Glacial Indifference" charset="0"/>
                <a:ea typeface="ＭＳ Ｐゴシック" charset="0"/>
              </a:rPr>
              <a:t>IM ERLENGUT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D8086240-106B-384B-B660-DA2307471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7"/>
          <a:stretch>
            <a:fillRect/>
          </a:stretch>
        </p:blipFill>
        <p:spPr bwMode="auto">
          <a:xfrm>
            <a:off x="1707860" y="1565445"/>
            <a:ext cx="4517755" cy="359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r="54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53248747-CD73-8D4C-AD8A-4EDD76C16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95" y="5715961"/>
            <a:ext cx="6754309" cy="96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2AC87CF4-6D72-F240-AA46-CAD8313779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4" r="-1"/>
          <a:stretch/>
        </p:blipFill>
        <p:spPr bwMode="auto">
          <a:xfrm flipH="1">
            <a:off x="1543682" y="5715961"/>
            <a:ext cx="2396412" cy="96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825679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AutoShape 1">
            <a:extLst>
              <a:ext uri="{FF2B5EF4-FFF2-40B4-BE49-F238E27FC236}">
                <a16:creationId xmlns:a16="http://schemas.microsoft.com/office/drawing/2014/main" id="{E600C8B8-7357-7240-9675-940992E486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1"/>
            <a:ext cx="9144960" cy="6858000"/>
          </a:xfrm>
          <a:prstGeom prst="roundRect">
            <a:avLst>
              <a:gd name="adj" fmla="val 19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 sz="1633">
              <a:latin typeface="Arial" charset="0"/>
              <a:ea typeface="ＭＳ Ｐゴシック" charset="0"/>
            </a:endParaRPr>
          </a:p>
        </p:txBody>
      </p:sp>
      <p:sp>
        <p:nvSpPr>
          <p:cNvPr id="6146" name="AutoShape 2">
            <a:extLst>
              <a:ext uri="{FF2B5EF4-FFF2-40B4-BE49-F238E27FC236}">
                <a16:creationId xmlns:a16="http://schemas.microsoft.com/office/drawing/2014/main" id="{1CB566AD-9CBD-3F47-88FC-3A4421A39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628" y="260668"/>
            <a:ext cx="6858000" cy="587582"/>
          </a:xfrm>
          <a:prstGeom prst="roundRect">
            <a:avLst>
              <a:gd name="adj" fmla="val 241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de-CH" altLang="de-DE" sz="2177">
                <a:solidFill>
                  <a:srgbClr val="000000"/>
                </a:solidFill>
                <a:latin typeface="Glacial Indifference" pitchFamily="48" charset="0"/>
              </a:rPr>
              <a:t>DER BETRIEB: BIOGEMÜSE ERLENGUT</a:t>
            </a: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8751F414-4974-1444-9A22-372717363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4"/>
          <a:stretch>
            <a:fillRect/>
          </a:stretch>
        </p:blipFill>
        <p:spPr bwMode="auto">
          <a:xfrm>
            <a:off x="1752505" y="4000741"/>
            <a:ext cx="4245566" cy="266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b="57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D0A0B15-C7C5-FD4A-8B7D-0E124B947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70"/>
          <a:stretch>
            <a:fillRect/>
          </a:stretch>
        </p:blipFill>
        <p:spPr bwMode="auto">
          <a:xfrm>
            <a:off x="6193931" y="4703534"/>
            <a:ext cx="4245566" cy="1958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b="3007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9CA1A914-4A0E-C849-BD88-2D4283D11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4" b="13258"/>
          <a:stretch>
            <a:fillRect/>
          </a:stretch>
        </p:blipFill>
        <p:spPr bwMode="auto">
          <a:xfrm>
            <a:off x="1762585" y="1175164"/>
            <a:ext cx="4245566" cy="264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t="3574" b="132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93192033-3587-DE46-AC6D-5D448CE9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" b="22900"/>
          <a:stretch>
            <a:fillRect/>
          </a:stretch>
        </p:blipFill>
        <p:spPr bwMode="auto">
          <a:xfrm>
            <a:off x="6193931" y="1175164"/>
            <a:ext cx="4245566" cy="333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t="1620" b="229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624289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>
            <a:extLst>
              <a:ext uri="{FF2B5EF4-FFF2-40B4-BE49-F238E27FC236}">
                <a16:creationId xmlns:a16="http://schemas.microsoft.com/office/drawing/2014/main" id="{902C4D45-D5D8-D04C-9D5D-6E2DCDD11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1"/>
            <a:ext cx="9144960" cy="6858000"/>
          </a:xfrm>
          <a:prstGeom prst="roundRect">
            <a:avLst>
              <a:gd name="adj" fmla="val 19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 sz="1633">
              <a:latin typeface="Arial" charset="0"/>
              <a:ea typeface="ＭＳ Ｐゴシック" charset="0"/>
            </a:endParaRPr>
          </a:p>
        </p:txBody>
      </p:sp>
      <p:sp>
        <p:nvSpPr>
          <p:cNvPr id="5122" name="AutoShape 2">
            <a:extLst>
              <a:ext uri="{FF2B5EF4-FFF2-40B4-BE49-F238E27FC236}">
                <a16:creationId xmlns:a16="http://schemas.microsoft.com/office/drawing/2014/main" id="{767D3D30-3D9B-E040-9585-D72290AE4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628" y="260668"/>
            <a:ext cx="6858000" cy="587582"/>
          </a:xfrm>
          <a:prstGeom prst="roundRect">
            <a:avLst>
              <a:gd name="adj" fmla="val 241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de-CH" altLang="de-DE" sz="2177">
                <a:solidFill>
                  <a:srgbClr val="000000"/>
                </a:solidFill>
                <a:latin typeface="Glacial Indifference" pitchFamily="48" charset="0"/>
              </a:rPr>
              <a:t>DER BETRIEB: BIOGEMÜSE ERLENGUT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0D5B4FCB-FE90-D14D-B9EB-CD099FCEA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585" y="4016583"/>
            <a:ext cx="4245566" cy="267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3D5A6FC-F039-7446-92DC-6A2523936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00"/>
          <a:stretch>
            <a:fillRect/>
          </a:stretch>
        </p:blipFill>
        <p:spPr bwMode="auto">
          <a:xfrm>
            <a:off x="1762585" y="1176604"/>
            <a:ext cx="4245566" cy="267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b="159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BE31D137-E237-F74D-87CD-D48311505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9"/>
          <a:stretch>
            <a:fillRect/>
          </a:stretch>
        </p:blipFill>
        <p:spPr bwMode="auto">
          <a:xfrm>
            <a:off x="6193931" y="4016583"/>
            <a:ext cx="4245566" cy="267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b="47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6E175F1-9635-674B-BA4A-3BDA7EAD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2"/>
          <a:stretch>
            <a:fillRect/>
          </a:stretch>
        </p:blipFill>
        <p:spPr bwMode="auto">
          <a:xfrm>
            <a:off x="6196811" y="1175164"/>
            <a:ext cx="4245566" cy="2678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t="46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861955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1">
            <a:extLst>
              <a:ext uri="{FF2B5EF4-FFF2-40B4-BE49-F238E27FC236}">
                <a16:creationId xmlns:a16="http://schemas.microsoft.com/office/drawing/2014/main" id="{6AE73EC1-EB87-6F41-BE0B-BCE47B33C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1"/>
            <a:ext cx="9144960" cy="6858000"/>
          </a:xfrm>
          <a:prstGeom prst="roundRect">
            <a:avLst>
              <a:gd name="adj" fmla="val 19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 sz="1633">
              <a:latin typeface="Arial" charset="0"/>
              <a:ea typeface="ＭＳ Ｐゴシック" charset="0"/>
            </a:endParaRPr>
          </a:p>
        </p:txBody>
      </p:sp>
      <p:sp>
        <p:nvSpPr>
          <p:cNvPr id="9218" name="Rechteck 63">
            <a:extLst>
              <a:ext uri="{FF2B5EF4-FFF2-40B4-BE49-F238E27FC236}">
                <a16:creationId xmlns:a16="http://schemas.microsoft.com/office/drawing/2014/main" id="{1B769969-1354-324D-A255-94FAAE88B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942" y="3336832"/>
            <a:ext cx="1735382" cy="109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Austausch zwischen Produzent_innen und Konsument_innen</a:t>
            </a:r>
            <a:endParaRPr lang="de-CH" altLang="de-DE" sz="998" b="1">
              <a:latin typeface="Glacial Indifference" pitchFamily="48" charset="0"/>
            </a:endParaRP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Gemeinschaft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gegenseitige Wertschätzung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Verantwortlichkeit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Solidarität</a:t>
            </a:r>
          </a:p>
        </p:txBody>
      </p:sp>
      <p:pic>
        <p:nvPicPr>
          <p:cNvPr id="9219" name="Grafik 65">
            <a:extLst>
              <a:ext uri="{FF2B5EF4-FFF2-40B4-BE49-F238E27FC236}">
                <a16:creationId xmlns:a16="http://schemas.microsoft.com/office/drawing/2014/main" id="{ED9F7C72-F9E5-464E-B01C-640EC06D4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8" t="17178" r="14268" b="72533"/>
          <a:stretch>
            <a:fillRect/>
          </a:stretch>
        </p:blipFill>
        <p:spPr bwMode="auto">
          <a:xfrm>
            <a:off x="1944045" y="2742049"/>
            <a:ext cx="751759" cy="50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Grafik 66">
            <a:extLst>
              <a:ext uri="{FF2B5EF4-FFF2-40B4-BE49-F238E27FC236}">
                <a16:creationId xmlns:a16="http://schemas.microsoft.com/office/drawing/2014/main" id="{1A238894-1B43-984C-9784-CF62504AF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1" t="37184" r="7628" b="46275"/>
          <a:stretch>
            <a:fillRect/>
          </a:stretch>
        </p:blipFill>
        <p:spPr bwMode="auto">
          <a:xfrm>
            <a:off x="2973753" y="3094886"/>
            <a:ext cx="669670" cy="58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Grafik 67">
            <a:extLst>
              <a:ext uri="{FF2B5EF4-FFF2-40B4-BE49-F238E27FC236}">
                <a16:creationId xmlns:a16="http://schemas.microsoft.com/office/drawing/2014/main" id="{EBB87967-6F81-4C4C-A7AA-E68E5A391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-368" r="30492" b="79582"/>
          <a:stretch>
            <a:fillRect/>
          </a:stretch>
        </p:blipFill>
        <p:spPr bwMode="auto">
          <a:xfrm>
            <a:off x="4585282" y="1297577"/>
            <a:ext cx="1831872" cy="8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feld 69">
            <a:extLst>
              <a:ext uri="{FF2B5EF4-FFF2-40B4-BE49-F238E27FC236}">
                <a16:creationId xmlns:a16="http://schemas.microsoft.com/office/drawing/2014/main" id="{7716C703-F09F-2E40-B5EC-75F978552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790" y="3453483"/>
            <a:ext cx="1408468" cy="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>
              <a:buFont typeface="Wingdings" pitchFamily="2" charset="2"/>
              <a:buChar char="§"/>
            </a:pPr>
            <a:r>
              <a:rPr lang="de-CH" altLang="de-DE" sz="998">
                <a:solidFill>
                  <a:srgbClr val="000000"/>
                </a:solidFill>
                <a:latin typeface="Glacial Indifference" pitchFamily="48" charset="0"/>
              </a:rPr>
              <a:t>keine Vertriebskosten</a:t>
            </a:r>
          </a:p>
          <a:p>
            <a:pPr algn="just" eaLnBrk="1">
              <a:buFont typeface="Wingdings" pitchFamily="2" charset="2"/>
              <a:buChar char="§"/>
            </a:pPr>
            <a:r>
              <a:rPr lang="de-CH" altLang="de-DE" sz="998">
                <a:solidFill>
                  <a:srgbClr val="000000"/>
                </a:solidFill>
                <a:latin typeface="Glacial Indifference" pitchFamily="48" charset="0"/>
              </a:rPr>
              <a:t>keine Werbung </a:t>
            </a:r>
            <a:endParaRPr lang="de-CH" altLang="de-DE" sz="998">
              <a:latin typeface="Glacial Indifference" pitchFamily="48" charset="0"/>
            </a:endParaRP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ökonomische Unabhängigkeit</a:t>
            </a:r>
          </a:p>
        </p:txBody>
      </p:sp>
      <p:sp>
        <p:nvSpPr>
          <p:cNvPr id="9223" name="Textfeld 70">
            <a:extLst>
              <a:ext uri="{FF2B5EF4-FFF2-40B4-BE49-F238E27FC236}">
                <a16:creationId xmlns:a16="http://schemas.microsoft.com/office/drawing/2014/main" id="{4DF07671-3006-1D41-8EFC-E18958AA3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549" y="2253838"/>
            <a:ext cx="1199645" cy="187832"/>
          </a:xfrm>
          <a:prstGeom prst="rect">
            <a:avLst/>
          </a:prstGeom>
          <a:solidFill>
            <a:srgbClr val="FFF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1089">
                <a:solidFill>
                  <a:srgbClr val="8A0000"/>
                </a:solidFill>
                <a:latin typeface="Glacial Indifference" pitchFamily="48" charset="0"/>
              </a:rPr>
              <a:t>Konsument_innen</a:t>
            </a:r>
          </a:p>
        </p:txBody>
      </p:sp>
      <p:sp>
        <p:nvSpPr>
          <p:cNvPr id="9224" name="Textfeld 71">
            <a:extLst>
              <a:ext uri="{FF2B5EF4-FFF2-40B4-BE49-F238E27FC236}">
                <a16:creationId xmlns:a16="http://schemas.microsoft.com/office/drawing/2014/main" id="{19CF676E-8E23-D24D-AFCA-48FB0387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90" y="3583097"/>
            <a:ext cx="1247171" cy="7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Mitarbeit auf dem Betrieb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Kontakt zu Landwirtschaft, Natur und Betrieb</a:t>
            </a:r>
          </a:p>
        </p:txBody>
      </p:sp>
      <p:sp>
        <p:nvSpPr>
          <p:cNvPr id="9225" name="Textfeld 72">
            <a:extLst>
              <a:ext uri="{FF2B5EF4-FFF2-40B4-BE49-F238E27FC236}">
                <a16:creationId xmlns:a16="http://schemas.microsoft.com/office/drawing/2014/main" id="{A2DF8441-933B-2147-B077-9D294273C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420" y="3225940"/>
            <a:ext cx="1162202" cy="94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Finanzierung der Produktion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gesichertes Einkommen für Produzent_innen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Risikoteilung</a:t>
            </a:r>
          </a:p>
        </p:txBody>
      </p:sp>
      <p:sp>
        <p:nvSpPr>
          <p:cNvPr id="9226" name="Textfeld 73">
            <a:extLst>
              <a:ext uri="{FF2B5EF4-FFF2-40B4-BE49-F238E27FC236}">
                <a16:creationId xmlns:a16="http://schemas.microsoft.com/office/drawing/2014/main" id="{E6E30FDF-6708-4446-8D55-BFAC881CE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59" y="2442498"/>
            <a:ext cx="1823231" cy="48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Zugang zu ökologisch produzierten, regionalem Gemüse</a:t>
            </a:r>
          </a:p>
        </p:txBody>
      </p:sp>
      <p:sp>
        <p:nvSpPr>
          <p:cNvPr id="75" name="Pfeil: nach rechts gekrümmt 74">
            <a:extLst>
              <a:ext uri="{FF2B5EF4-FFF2-40B4-BE49-F238E27FC236}">
                <a16:creationId xmlns:a16="http://schemas.microsoft.com/office/drawing/2014/main" id="{9299870A-2EBA-E340-B8EF-B8898518B37A}"/>
              </a:ext>
            </a:extLst>
          </p:cNvPr>
          <p:cNvSpPr/>
          <p:nvPr/>
        </p:nvSpPr>
        <p:spPr>
          <a:xfrm>
            <a:off x="4474391" y="2128544"/>
            <a:ext cx="205941" cy="714315"/>
          </a:xfrm>
          <a:prstGeom prst="curvedRightArrow">
            <a:avLst>
              <a:gd name="adj1" fmla="val 0"/>
              <a:gd name="adj2" fmla="val 10194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9228" name="Textfeld 77">
            <a:extLst>
              <a:ext uri="{FF2B5EF4-FFF2-40B4-BE49-F238E27FC236}">
                <a16:creationId xmlns:a16="http://schemas.microsoft.com/office/drawing/2014/main" id="{0BA29E9D-CB8F-B94B-A377-2DB4E2E72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676" y="2927828"/>
            <a:ext cx="2282640" cy="35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1089">
                <a:solidFill>
                  <a:srgbClr val="6A0000"/>
                </a:solidFill>
                <a:latin typeface="Glacial Indifference" pitchFamily="48" charset="0"/>
              </a:rPr>
              <a:t>Grundgedanken und Beweggründe für die Solawi im Erlengut</a:t>
            </a:r>
          </a:p>
        </p:txBody>
      </p:sp>
      <p:pic>
        <p:nvPicPr>
          <p:cNvPr id="9229" name="Grafik 79">
            <a:extLst>
              <a:ext uri="{FF2B5EF4-FFF2-40B4-BE49-F238E27FC236}">
                <a16:creationId xmlns:a16="http://schemas.microsoft.com/office/drawing/2014/main" id="{1D50B991-2EA5-F546-AEE2-5835F93C9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8" t="19460" r="14243" b="72964"/>
          <a:stretch>
            <a:fillRect/>
          </a:stretch>
        </p:blipFill>
        <p:spPr bwMode="auto">
          <a:xfrm flipH="1">
            <a:off x="8613386" y="3077604"/>
            <a:ext cx="669670" cy="45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Grafik 82">
            <a:extLst>
              <a:ext uri="{FF2B5EF4-FFF2-40B4-BE49-F238E27FC236}">
                <a16:creationId xmlns:a16="http://schemas.microsoft.com/office/drawing/2014/main" id="{546F6374-7C7A-B848-B0B4-C995CC488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1" b="603"/>
          <a:stretch>
            <a:fillRect/>
          </a:stretch>
        </p:blipFill>
        <p:spPr bwMode="auto">
          <a:xfrm flipH="1">
            <a:off x="3872408" y="4896514"/>
            <a:ext cx="3322428" cy="99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Pfeil: nach rechts gekrümmt 83">
            <a:extLst>
              <a:ext uri="{FF2B5EF4-FFF2-40B4-BE49-F238E27FC236}">
                <a16:creationId xmlns:a16="http://schemas.microsoft.com/office/drawing/2014/main" id="{B2121F19-10AB-7A4E-AB8E-CB04E9352B7C}"/>
              </a:ext>
            </a:extLst>
          </p:cNvPr>
          <p:cNvSpPr/>
          <p:nvPr/>
        </p:nvSpPr>
        <p:spPr>
          <a:xfrm flipH="1" flipV="1">
            <a:off x="7359013" y="1876518"/>
            <a:ext cx="1124759" cy="3463563"/>
          </a:xfrm>
          <a:prstGeom prst="curvedRightArrow">
            <a:avLst>
              <a:gd name="adj1" fmla="val 0"/>
              <a:gd name="adj2" fmla="val 13768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85" name="Pfeil: nach rechts gekrümmt 84">
            <a:extLst>
              <a:ext uri="{FF2B5EF4-FFF2-40B4-BE49-F238E27FC236}">
                <a16:creationId xmlns:a16="http://schemas.microsoft.com/office/drawing/2014/main" id="{871BD099-EE57-4847-8CC4-CFCE0A8C7E7A}"/>
              </a:ext>
            </a:extLst>
          </p:cNvPr>
          <p:cNvSpPr/>
          <p:nvPr/>
        </p:nvSpPr>
        <p:spPr>
          <a:xfrm flipH="1" flipV="1">
            <a:off x="6437316" y="4064107"/>
            <a:ext cx="358598" cy="813686"/>
          </a:xfrm>
          <a:prstGeom prst="curvedRightArrow">
            <a:avLst>
              <a:gd name="adj1" fmla="val 0"/>
              <a:gd name="adj2" fmla="val 13768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86" name="Pfeil: nach rechts gekrümmt 85">
            <a:extLst>
              <a:ext uri="{FF2B5EF4-FFF2-40B4-BE49-F238E27FC236}">
                <a16:creationId xmlns:a16="http://schemas.microsoft.com/office/drawing/2014/main" id="{0EBFDE3F-F695-514E-9316-A3B0F64A6C7D}"/>
              </a:ext>
            </a:extLst>
          </p:cNvPr>
          <p:cNvSpPr/>
          <p:nvPr/>
        </p:nvSpPr>
        <p:spPr>
          <a:xfrm>
            <a:off x="2759170" y="1876518"/>
            <a:ext cx="1245731" cy="3354112"/>
          </a:xfrm>
          <a:prstGeom prst="curvedRightArrow">
            <a:avLst>
              <a:gd name="adj1" fmla="val 0"/>
              <a:gd name="adj2" fmla="val 10194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9234" name="Textfeld 86">
            <a:extLst>
              <a:ext uri="{FF2B5EF4-FFF2-40B4-BE49-F238E27FC236}">
                <a16:creationId xmlns:a16="http://schemas.microsoft.com/office/drawing/2014/main" id="{0D778BE5-4059-2943-A377-C30B93E52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194" y="4781302"/>
            <a:ext cx="1100276" cy="187832"/>
          </a:xfrm>
          <a:prstGeom prst="rect">
            <a:avLst/>
          </a:prstGeom>
          <a:solidFill>
            <a:srgbClr val="FFF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1089">
                <a:solidFill>
                  <a:srgbClr val="8A0000"/>
                </a:solidFill>
                <a:latin typeface="Glacial Indifference" pitchFamily="48" charset="0"/>
              </a:rPr>
              <a:t>Produzent_innen</a:t>
            </a:r>
          </a:p>
        </p:txBody>
      </p:sp>
      <p:sp>
        <p:nvSpPr>
          <p:cNvPr id="9235" name="Textfeld 87">
            <a:extLst>
              <a:ext uri="{FF2B5EF4-FFF2-40B4-BE49-F238E27FC236}">
                <a16:creationId xmlns:a16="http://schemas.microsoft.com/office/drawing/2014/main" id="{1C2185BE-33F1-A243-9DEF-FFD1104471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009" y="1434391"/>
            <a:ext cx="1435830" cy="32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998">
                <a:latin typeface="Glacial Indifference" pitchFamily="48" charset="0"/>
              </a:rPr>
              <a:t>max. 80 Haushalte in der Region Steffisburg/Thun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A4222FFD-FB29-C84D-B3E0-6A23AF2396CE}"/>
              </a:ext>
            </a:extLst>
          </p:cNvPr>
          <p:cNvSpPr txBox="1"/>
          <p:nvPr/>
        </p:nvSpPr>
        <p:spPr>
          <a:xfrm>
            <a:off x="4130194" y="5930543"/>
            <a:ext cx="3717031" cy="634492"/>
          </a:xfrm>
          <a:prstGeom prst="rect">
            <a:avLst/>
          </a:prstGeom>
          <a:noFill/>
        </p:spPr>
        <p:txBody>
          <a:bodyPr lIns="20025" tIns="10013" rIns="20025" bIns="10013">
            <a:spAutoFit/>
          </a:bodyPr>
          <a:lstStyle/>
          <a:p>
            <a:r>
              <a:rPr lang="de-CH" altLang="fr-FR" sz="998">
                <a:latin typeface="Glacial Indifference" pitchFamily="48" charset="0"/>
              </a:rPr>
              <a:t>‘</a:t>
            </a:r>
            <a:r>
              <a:rPr lang="de-CH" altLang="de-DE" sz="998">
                <a:latin typeface="Glacial Indifference" pitchFamily="48" charset="0"/>
              </a:rPr>
              <a:t>Biogemüse Erlengut</a:t>
            </a:r>
            <a:r>
              <a:rPr lang="de-CH" altLang="fr-FR" sz="998">
                <a:latin typeface="Glacial Indifference" pitchFamily="48" charset="0"/>
              </a:rPr>
              <a:t>’</a:t>
            </a:r>
            <a:endParaRPr lang="de-CH" altLang="ja-JP" sz="181">
              <a:latin typeface="Glacial Indifference" pitchFamily="48" charset="0"/>
            </a:endParaRPr>
          </a:p>
          <a:p>
            <a:pPr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Betriebsleitende und Bewirtschaftende: Quentin und Cecilia</a:t>
            </a:r>
          </a:p>
          <a:p>
            <a:pPr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Betriebstyp: BioSuisse und Demeter </a:t>
            </a:r>
          </a:p>
          <a:p>
            <a:pPr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Betriebsfläche 1.3ha, davon 0.8ha Gemüse</a:t>
            </a:r>
          </a:p>
        </p:txBody>
      </p:sp>
      <p:pic>
        <p:nvPicPr>
          <p:cNvPr id="9237" name="Grafik 91">
            <a:extLst>
              <a:ext uri="{FF2B5EF4-FFF2-40B4-BE49-F238E27FC236}">
                <a16:creationId xmlns:a16="http://schemas.microsoft.com/office/drawing/2014/main" id="{B847D7F8-617D-DE48-AE18-0E6EAA16D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31509" r="76683" b="54190"/>
          <a:stretch>
            <a:fillRect/>
          </a:stretch>
        </p:blipFill>
        <p:spPr bwMode="auto">
          <a:xfrm>
            <a:off x="8086290" y="1689299"/>
            <a:ext cx="625026" cy="58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feld 92">
            <a:extLst>
              <a:ext uri="{FF2B5EF4-FFF2-40B4-BE49-F238E27FC236}">
                <a16:creationId xmlns:a16="http://schemas.microsoft.com/office/drawing/2014/main" id="{BEFD6077-F9EE-D446-88B6-3BB42049B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718" y="2214953"/>
            <a:ext cx="1117557" cy="32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wöchentliche Gemüsetaschen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9D6CD4C2-96FE-A045-B7B9-3013C0489335}"/>
              </a:ext>
            </a:extLst>
          </p:cNvPr>
          <p:cNvSpPr txBox="1"/>
          <p:nvPr/>
        </p:nvSpPr>
        <p:spPr>
          <a:xfrm>
            <a:off x="8562980" y="3410279"/>
            <a:ext cx="1741143" cy="634492"/>
          </a:xfrm>
          <a:prstGeom prst="rect">
            <a:avLst/>
          </a:prstGeom>
          <a:noFill/>
        </p:spPr>
        <p:txBody>
          <a:bodyPr lIns="20025" tIns="10013" rIns="20025" bIns="10013">
            <a:spAutoFit/>
          </a:bodyPr>
          <a:lstStyle/>
          <a:p>
            <a:pPr algn="just"/>
            <a:endParaRPr lang="de-CH" altLang="de-DE" sz="998">
              <a:latin typeface="Glacial Indifference" pitchFamily="4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Abokosten: </a:t>
            </a:r>
          </a:p>
          <a:p>
            <a:pPr algn="just"/>
            <a:r>
              <a:rPr lang="de-CH" altLang="de-DE" sz="998">
                <a:latin typeface="Glacial Indifference" pitchFamily="48" charset="0"/>
              </a:rPr>
              <a:t>kleines Abo: 980 CHF/Jahr</a:t>
            </a:r>
          </a:p>
          <a:p>
            <a:pPr algn="just"/>
            <a:r>
              <a:rPr lang="de-CH" altLang="de-DE" sz="998">
                <a:latin typeface="Glacial Indifference" pitchFamily="48" charset="0"/>
              </a:rPr>
              <a:t>Grosses Abo: 1</a:t>
            </a:r>
            <a:r>
              <a:rPr lang="de-CH" altLang="fr-FR" sz="998">
                <a:latin typeface="Glacial Indifference" pitchFamily="48" charset="0"/>
              </a:rPr>
              <a:t>’</a:t>
            </a:r>
            <a:r>
              <a:rPr lang="de-CH" altLang="de-DE" sz="998">
                <a:latin typeface="Glacial Indifference" pitchFamily="48" charset="0"/>
              </a:rPr>
              <a:t>560 CHF/Jahr</a:t>
            </a:r>
          </a:p>
        </p:txBody>
      </p:sp>
      <p:sp>
        <p:nvSpPr>
          <p:cNvPr id="9240" name="Textfeld 94">
            <a:extLst>
              <a:ext uri="{FF2B5EF4-FFF2-40B4-BE49-F238E27FC236}">
                <a16:creationId xmlns:a16="http://schemas.microsoft.com/office/drawing/2014/main" id="{9BA531FF-55A5-F74B-8B4C-ED44084A9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184" y="2559150"/>
            <a:ext cx="1124758" cy="17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Abnahmegarantie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77E82BD4-C9F7-D54C-AD9C-83FF64C2E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628" y="260668"/>
            <a:ext cx="6858000" cy="587582"/>
          </a:xfrm>
          <a:prstGeom prst="roundRect">
            <a:avLst>
              <a:gd name="adj" fmla="val 241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</a:tabLst>
              <a:defRPr/>
            </a:pPr>
            <a:r>
              <a:rPr lang="de-CH" sz="2177" dirty="0">
                <a:solidFill>
                  <a:srgbClr val="000000"/>
                </a:solidFill>
                <a:latin typeface="Glacial Indifference" charset="0"/>
                <a:ea typeface="ＭＳ Ｐゴシック" charset="0"/>
              </a:rPr>
              <a:t>SOLIDARISCHE LANDWIRTSCHAFT: SO FUNKTIONIERT'S</a:t>
            </a:r>
          </a:p>
        </p:txBody>
      </p:sp>
    </p:spTree>
    <p:extLst>
      <p:ext uri="{BB962C8B-B14F-4D97-AF65-F5344CB8AC3E}">
        <p14:creationId xmlns:p14="http://schemas.microsoft.com/office/powerpoint/2010/main" val="4258677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AutoShape 1">
            <a:extLst>
              <a:ext uri="{FF2B5EF4-FFF2-40B4-BE49-F238E27FC236}">
                <a16:creationId xmlns:a16="http://schemas.microsoft.com/office/drawing/2014/main" id="{B20912AA-A525-8E42-88F2-D3705A583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1"/>
            <a:ext cx="9144960" cy="6858000"/>
          </a:xfrm>
          <a:prstGeom prst="roundRect">
            <a:avLst>
              <a:gd name="adj" fmla="val 19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 sz="1633">
              <a:latin typeface="Arial" charset="0"/>
              <a:ea typeface="ＭＳ Ｐゴシック" charset="0"/>
            </a:endParaRPr>
          </a:p>
        </p:txBody>
      </p:sp>
      <p:sp>
        <p:nvSpPr>
          <p:cNvPr id="7170" name="AutoShape 2">
            <a:extLst>
              <a:ext uri="{FF2B5EF4-FFF2-40B4-BE49-F238E27FC236}">
                <a16:creationId xmlns:a16="http://schemas.microsoft.com/office/drawing/2014/main" id="{17039FB9-7B68-9544-AFEF-93ABE233A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188" y="260668"/>
            <a:ext cx="7120108" cy="587582"/>
          </a:xfrm>
          <a:prstGeom prst="roundRect">
            <a:avLst>
              <a:gd name="adj" fmla="val 241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</a:tabLst>
              <a:defRPr/>
            </a:pPr>
            <a:r>
              <a:rPr lang="de-CH" sz="2177" dirty="0">
                <a:solidFill>
                  <a:srgbClr val="000000"/>
                </a:solidFill>
                <a:latin typeface="Glacial Indifference" charset="0"/>
                <a:ea typeface="ＭＳ Ｐゴシック" charset="0"/>
              </a:rPr>
              <a:t>SOLIDARISCHE LANDWIRTSCHAFT: ERNTEANTEIL</a:t>
            </a:r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8703786E-CB87-EF42-BE4C-F09D78DEC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4"/>
          <a:stretch>
            <a:fillRect/>
          </a:stretch>
        </p:blipFill>
        <p:spPr bwMode="auto">
          <a:xfrm>
            <a:off x="1752505" y="1172284"/>
            <a:ext cx="4245566" cy="268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b="78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B370D810-BE1D-C042-BB73-270EECF27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8"/>
          <a:stretch>
            <a:fillRect/>
          </a:stretch>
        </p:blipFill>
        <p:spPr bwMode="auto">
          <a:xfrm>
            <a:off x="1752505" y="4049706"/>
            <a:ext cx="4245566" cy="264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t="90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1EFCB83A-EFEE-8D47-BF54-21D907E8C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4" b="36928"/>
          <a:stretch>
            <a:fillRect/>
          </a:stretch>
        </p:blipFill>
        <p:spPr bwMode="auto">
          <a:xfrm>
            <a:off x="6193931" y="1175164"/>
            <a:ext cx="4245566" cy="3264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t="5304" b="3692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4D1B2DBB-BDA8-B848-9DF5-DBFBC15C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9" b="6911"/>
          <a:stretch>
            <a:fillRect/>
          </a:stretch>
        </p:blipFill>
        <p:spPr bwMode="auto">
          <a:xfrm>
            <a:off x="6193931" y="4637288"/>
            <a:ext cx="4245566" cy="2024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t="21739" b="69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7875433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1">
            <a:extLst>
              <a:ext uri="{FF2B5EF4-FFF2-40B4-BE49-F238E27FC236}">
                <a16:creationId xmlns:a16="http://schemas.microsoft.com/office/drawing/2014/main" id="{86EDDB57-1FC2-8647-86DB-0D3F8D1FFD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1"/>
            <a:ext cx="9144960" cy="6858000"/>
          </a:xfrm>
          <a:prstGeom prst="roundRect">
            <a:avLst>
              <a:gd name="adj" fmla="val 19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 sz="1633">
              <a:latin typeface="Arial" charset="0"/>
              <a:ea typeface="ＭＳ Ｐゴシック" charset="0"/>
            </a:endParaRPr>
          </a:p>
        </p:txBody>
      </p:sp>
      <p:sp>
        <p:nvSpPr>
          <p:cNvPr id="12290" name="Rechteck 63">
            <a:extLst>
              <a:ext uri="{FF2B5EF4-FFF2-40B4-BE49-F238E27FC236}">
                <a16:creationId xmlns:a16="http://schemas.microsoft.com/office/drawing/2014/main" id="{12FAA01D-AA0F-D648-9872-5494D2B3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942" y="3336832"/>
            <a:ext cx="1735382" cy="109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Austausch zwischen Produzent_innen und Konsument_innen</a:t>
            </a:r>
            <a:endParaRPr lang="de-CH" altLang="de-DE" sz="998" b="1">
              <a:latin typeface="Glacial Indifference" pitchFamily="48" charset="0"/>
            </a:endParaRP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Gemeinschaft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gegenseitige Wertschätzung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Verantwortlichkeit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Solidarität</a:t>
            </a:r>
          </a:p>
        </p:txBody>
      </p:sp>
      <p:pic>
        <p:nvPicPr>
          <p:cNvPr id="12291" name="Grafik 65">
            <a:extLst>
              <a:ext uri="{FF2B5EF4-FFF2-40B4-BE49-F238E27FC236}">
                <a16:creationId xmlns:a16="http://schemas.microsoft.com/office/drawing/2014/main" id="{969C0917-D3F9-1046-8967-B7B7DDE3A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8" t="17178" r="14268" b="72533"/>
          <a:stretch>
            <a:fillRect/>
          </a:stretch>
        </p:blipFill>
        <p:spPr bwMode="auto">
          <a:xfrm>
            <a:off x="1944045" y="2742049"/>
            <a:ext cx="751759" cy="50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Grafik 66">
            <a:extLst>
              <a:ext uri="{FF2B5EF4-FFF2-40B4-BE49-F238E27FC236}">
                <a16:creationId xmlns:a16="http://schemas.microsoft.com/office/drawing/2014/main" id="{54B3E4E6-226C-DB4E-B703-2CDCA6354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1" t="37184" r="7628" b="46275"/>
          <a:stretch>
            <a:fillRect/>
          </a:stretch>
        </p:blipFill>
        <p:spPr bwMode="auto">
          <a:xfrm>
            <a:off x="2973753" y="3094886"/>
            <a:ext cx="669670" cy="58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Grafik 67">
            <a:extLst>
              <a:ext uri="{FF2B5EF4-FFF2-40B4-BE49-F238E27FC236}">
                <a16:creationId xmlns:a16="http://schemas.microsoft.com/office/drawing/2014/main" id="{713277EC-FE52-6541-8C39-925095650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-368" r="30492" b="79582"/>
          <a:stretch>
            <a:fillRect/>
          </a:stretch>
        </p:blipFill>
        <p:spPr bwMode="auto">
          <a:xfrm>
            <a:off x="4585282" y="1297577"/>
            <a:ext cx="1831872" cy="8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feld 69">
            <a:extLst>
              <a:ext uri="{FF2B5EF4-FFF2-40B4-BE49-F238E27FC236}">
                <a16:creationId xmlns:a16="http://schemas.microsoft.com/office/drawing/2014/main" id="{84127378-FE0A-9C46-A98F-0661C1A3E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790" y="3453483"/>
            <a:ext cx="1408468" cy="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>
              <a:buFont typeface="Wingdings" pitchFamily="2" charset="2"/>
              <a:buChar char="§"/>
            </a:pPr>
            <a:r>
              <a:rPr lang="de-CH" altLang="de-DE" sz="998">
                <a:solidFill>
                  <a:srgbClr val="000000"/>
                </a:solidFill>
                <a:latin typeface="Glacial Indifference" pitchFamily="48" charset="0"/>
              </a:rPr>
              <a:t>keine Vertriebskosten</a:t>
            </a:r>
          </a:p>
          <a:p>
            <a:pPr algn="just" eaLnBrk="1">
              <a:buFont typeface="Wingdings" pitchFamily="2" charset="2"/>
              <a:buChar char="§"/>
            </a:pPr>
            <a:r>
              <a:rPr lang="de-CH" altLang="de-DE" sz="998">
                <a:solidFill>
                  <a:srgbClr val="000000"/>
                </a:solidFill>
                <a:latin typeface="Glacial Indifference" pitchFamily="48" charset="0"/>
              </a:rPr>
              <a:t>keine Werbung </a:t>
            </a:r>
            <a:endParaRPr lang="de-CH" altLang="de-DE" sz="998">
              <a:latin typeface="Glacial Indifference" pitchFamily="48" charset="0"/>
            </a:endParaRP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ökonomische Unabhängigkeit</a:t>
            </a:r>
          </a:p>
        </p:txBody>
      </p:sp>
      <p:sp>
        <p:nvSpPr>
          <p:cNvPr id="12295" name="Textfeld 70">
            <a:extLst>
              <a:ext uri="{FF2B5EF4-FFF2-40B4-BE49-F238E27FC236}">
                <a16:creationId xmlns:a16="http://schemas.microsoft.com/office/drawing/2014/main" id="{41F23F30-60D2-2747-AF1C-F734656E6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549" y="2253838"/>
            <a:ext cx="1199645" cy="187832"/>
          </a:xfrm>
          <a:prstGeom prst="rect">
            <a:avLst/>
          </a:prstGeom>
          <a:solidFill>
            <a:srgbClr val="FFF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1089">
                <a:solidFill>
                  <a:srgbClr val="8A0000"/>
                </a:solidFill>
                <a:latin typeface="Glacial Indifference" pitchFamily="48" charset="0"/>
              </a:rPr>
              <a:t>Konsument_innen</a:t>
            </a:r>
          </a:p>
        </p:txBody>
      </p:sp>
      <p:sp>
        <p:nvSpPr>
          <p:cNvPr id="12296" name="Textfeld 71">
            <a:extLst>
              <a:ext uri="{FF2B5EF4-FFF2-40B4-BE49-F238E27FC236}">
                <a16:creationId xmlns:a16="http://schemas.microsoft.com/office/drawing/2014/main" id="{CDA6517E-B07D-CA49-B238-58688A5E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90" y="3583097"/>
            <a:ext cx="1247171" cy="7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Mitarbeit auf dem Betrieb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Kontakt zu Landwirtschaft, Natur und Betrieb</a:t>
            </a:r>
          </a:p>
        </p:txBody>
      </p:sp>
      <p:sp>
        <p:nvSpPr>
          <p:cNvPr id="12297" name="Textfeld 72">
            <a:extLst>
              <a:ext uri="{FF2B5EF4-FFF2-40B4-BE49-F238E27FC236}">
                <a16:creationId xmlns:a16="http://schemas.microsoft.com/office/drawing/2014/main" id="{90D3643E-EA3B-3344-B3D6-89B1E9766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420" y="3225940"/>
            <a:ext cx="1162202" cy="94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Finanzierung der Produktion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gesichertes Einkommen für Produzent_innen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Risikoteilung</a:t>
            </a:r>
          </a:p>
        </p:txBody>
      </p:sp>
      <p:sp>
        <p:nvSpPr>
          <p:cNvPr id="12298" name="Textfeld 73">
            <a:extLst>
              <a:ext uri="{FF2B5EF4-FFF2-40B4-BE49-F238E27FC236}">
                <a16:creationId xmlns:a16="http://schemas.microsoft.com/office/drawing/2014/main" id="{6C53F676-51E0-CB41-B316-D630C5F9C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59" y="2442498"/>
            <a:ext cx="1823231" cy="48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Zugang zu ökologisch produzierten, regionalem Gemüse</a:t>
            </a:r>
          </a:p>
        </p:txBody>
      </p:sp>
      <p:sp>
        <p:nvSpPr>
          <p:cNvPr id="75" name="Pfeil: nach rechts gekrümmt 74">
            <a:extLst>
              <a:ext uri="{FF2B5EF4-FFF2-40B4-BE49-F238E27FC236}">
                <a16:creationId xmlns:a16="http://schemas.microsoft.com/office/drawing/2014/main" id="{2EB04E25-2ECB-7C44-9E3C-3119C750AF04}"/>
              </a:ext>
            </a:extLst>
          </p:cNvPr>
          <p:cNvSpPr/>
          <p:nvPr/>
        </p:nvSpPr>
        <p:spPr>
          <a:xfrm>
            <a:off x="4474391" y="2128544"/>
            <a:ext cx="205941" cy="714315"/>
          </a:xfrm>
          <a:prstGeom prst="curvedRightArrow">
            <a:avLst>
              <a:gd name="adj1" fmla="val 0"/>
              <a:gd name="adj2" fmla="val 10194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12300" name="Textfeld 77">
            <a:extLst>
              <a:ext uri="{FF2B5EF4-FFF2-40B4-BE49-F238E27FC236}">
                <a16:creationId xmlns:a16="http://schemas.microsoft.com/office/drawing/2014/main" id="{666E75CA-69CA-DB4E-89DA-8DECFD3206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676" y="2927828"/>
            <a:ext cx="2282640" cy="35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1089">
                <a:solidFill>
                  <a:srgbClr val="6A0000"/>
                </a:solidFill>
                <a:latin typeface="Glacial Indifference" pitchFamily="48" charset="0"/>
              </a:rPr>
              <a:t>Grundgedanken und Beweggründe für die Solawi im Erlengut</a:t>
            </a:r>
          </a:p>
        </p:txBody>
      </p:sp>
      <p:pic>
        <p:nvPicPr>
          <p:cNvPr id="12301" name="Grafik 79">
            <a:extLst>
              <a:ext uri="{FF2B5EF4-FFF2-40B4-BE49-F238E27FC236}">
                <a16:creationId xmlns:a16="http://schemas.microsoft.com/office/drawing/2014/main" id="{F41473A6-1C6A-E54A-95D9-6C06A3248A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8" t="19460" r="14243" b="72964"/>
          <a:stretch>
            <a:fillRect/>
          </a:stretch>
        </p:blipFill>
        <p:spPr bwMode="auto">
          <a:xfrm flipH="1">
            <a:off x="8613386" y="3077604"/>
            <a:ext cx="669670" cy="45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Grafik 82">
            <a:extLst>
              <a:ext uri="{FF2B5EF4-FFF2-40B4-BE49-F238E27FC236}">
                <a16:creationId xmlns:a16="http://schemas.microsoft.com/office/drawing/2014/main" id="{677F21F4-241A-B641-9918-920BB3361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1" b="603"/>
          <a:stretch>
            <a:fillRect/>
          </a:stretch>
        </p:blipFill>
        <p:spPr bwMode="auto">
          <a:xfrm flipH="1">
            <a:off x="3872408" y="4896514"/>
            <a:ext cx="3322428" cy="99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Pfeil: nach rechts gekrümmt 83">
            <a:extLst>
              <a:ext uri="{FF2B5EF4-FFF2-40B4-BE49-F238E27FC236}">
                <a16:creationId xmlns:a16="http://schemas.microsoft.com/office/drawing/2014/main" id="{9D3A2E9A-290A-4342-8E06-85C042AC11C5}"/>
              </a:ext>
            </a:extLst>
          </p:cNvPr>
          <p:cNvSpPr/>
          <p:nvPr/>
        </p:nvSpPr>
        <p:spPr>
          <a:xfrm flipH="1" flipV="1">
            <a:off x="7359013" y="1876518"/>
            <a:ext cx="1124759" cy="3463563"/>
          </a:xfrm>
          <a:prstGeom prst="curvedRightArrow">
            <a:avLst>
              <a:gd name="adj1" fmla="val 0"/>
              <a:gd name="adj2" fmla="val 13768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85" name="Pfeil: nach rechts gekrümmt 84">
            <a:extLst>
              <a:ext uri="{FF2B5EF4-FFF2-40B4-BE49-F238E27FC236}">
                <a16:creationId xmlns:a16="http://schemas.microsoft.com/office/drawing/2014/main" id="{D3214B42-31C4-4C4E-92A3-1C499750CB00}"/>
              </a:ext>
            </a:extLst>
          </p:cNvPr>
          <p:cNvSpPr/>
          <p:nvPr/>
        </p:nvSpPr>
        <p:spPr>
          <a:xfrm flipH="1" flipV="1">
            <a:off x="6437316" y="4064107"/>
            <a:ext cx="358598" cy="813686"/>
          </a:xfrm>
          <a:prstGeom prst="curvedRightArrow">
            <a:avLst>
              <a:gd name="adj1" fmla="val 0"/>
              <a:gd name="adj2" fmla="val 13768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86" name="Pfeil: nach rechts gekrümmt 85">
            <a:extLst>
              <a:ext uri="{FF2B5EF4-FFF2-40B4-BE49-F238E27FC236}">
                <a16:creationId xmlns:a16="http://schemas.microsoft.com/office/drawing/2014/main" id="{EF9BD9C9-9260-1C43-8294-B27CDC31AF6D}"/>
              </a:ext>
            </a:extLst>
          </p:cNvPr>
          <p:cNvSpPr/>
          <p:nvPr/>
        </p:nvSpPr>
        <p:spPr>
          <a:xfrm>
            <a:off x="2759170" y="1876518"/>
            <a:ext cx="1245731" cy="3354112"/>
          </a:xfrm>
          <a:prstGeom prst="curvedRightArrow">
            <a:avLst>
              <a:gd name="adj1" fmla="val 0"/>
              <a:gd name="adj2" fmla="val 10194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12306" name="Textfeld 86">
            <a:extLst>
              <a:ext uri="{FF2B5EF4-FFF2-40B4-BE49-F238E27FC236}">
                <a16:creationId xmlns:a16="http://schemas.microsoft.com/office/drawing/2014/main" id="{493864E1-F166-314E-9340-38A3D79E6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194" y="4781302"/>
            <a:ext cx="1100276" cy="187832"/>
          </a:xfrm>
          <a:prstGeom prst="rect">
            <a:avLst/>
          </a:prstGeom>
          <a:solidFill>
            <a:srgbClr val="FFF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1089">
                <a:solidFill>
                  <a:srgbClr val="8A0000"/>
                </a:solidFill>
                <a:latin typeface="Glacial Indifference" pitchFamily="48" charset="0"/>
              </a:rPr>
              <a:t>Produzent_innen</a:t>
            </a:r>
          </a:p>
        </p:txBody>
      </p:sp>
      <p:sp>
        <p:nvSpPr>
          <p:cNvPr id="12307" name="Textfeld 87">
            <a:extLst>
              <a:ext uri="{FF2B5EF4-FFF2-40B4-BE49-F238E27FC236}">
                <a16:creationId xmlns:a16="http://schemas.microsoft.com/office/drawing/2014/main" id="{C43F7FEE-D6CA-514C-8DA3-9FC1A4C6A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009" y="1434391"/>
            <a:ext cx="1435830" cy="32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998">
                <a:latin typeface="Glacial Indifference" pitchFamily="48" charset="0"/>
              </a:rPr>
              <a:t>max. 80 Haushalte in der Region Steffisburg/Thun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01BE9034-BEE4-A641-8286-33BF83883202}"/>
              </a:ext>
            </a:extLst>
          </p:cNvPr>
          <p:cNvSpPr txBox="1"/>
          <p:nvPr/>
        </p:nvSpPr>
        <p:spPr>
          <a:xfrm>
            <a:off x="4130194" y="5930543"/>
            <a:ext cx="3717031" cy="634492"/>
          </a:xfrm>
          <a:prstGeom prst="rect">
            <a:avLst/>
          </a:prstGeom>
          <a:noFill/>
        </p:spPr>
        <p:txBody>
          <a:bodyPr lIns="20025" tIns="10013" rIns="20025" bIns="10013">
            <a:spAutoFit/>
          </a:bodyPr>
          <a:lstStyle/>
          <a:p>
            <a:r>
              <a:rPr lang="de-CH" altLang="fr-FR" sz="998">
                <a:latin typeface="Glacial Indifference" pitchFamily="48" charset="0"/>
              </a:rPr>
              <a:t>‘</a:t>
            </a:r>
            <a:r>
              <a:rPr lang="de-CH" altLang="de-DE" sz="998">
                <a:latin typeface="Glacial Indifference" pitchFamily="48" charset="0"/>
              </a:rPr>
              <a:t>Biogemüse Erlengut</a:t>
            </a:r>
            <a:r>
              <a:rPr lang="de-CH" altLang="fr-FR" sz="998">
                <a:latin typeface="Glacial Indifference" pitchFamily="48" charset="0"/>
              </a:rPr>
              <a:t>’</a:t>
            </a:r>
            <a:endParaRPr lang="de-CH" altLang="ja-JP" sz="181">
              <a:latin typeface="Glacial Indifference" pitchFamily="48" charset="0"/>
            </a:endParaRPr>
          </a:p>
          <a:p>
            <a:pPr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Betriebsleitende und Bewirtschaftende: Quentin und Cecilia</a:t>
            </a:r>
          </a:p>
          <a:p>
            <a:pPr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Betriebstyp: BioSuisse und Demeter </a:t>
            </a:r>
          </a:p>
          <a:p>
            <a:pPr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Betriebsfläche 1.3ha, davon 0.8ha Gemüse</a:t>
            </a:r>
          </a:p>
        </p:txBody>
      </p:sp>
      <p:pic>
        <p:nvPicPr>
          <p:cNvPr id="12309" name="Grafik 91">
            <a:extLst>
              <a:ext uri="{FF2B5EF4-FFF2-40B4-BE49-F238E27FC236}">
                <a16:creationId xmlns:a16="http://schemas.microsoft.com/office/drawing/2014/main" id="{124723CF-2DA1-DF4C-99FF-9A6D92CB7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31509" r="76683" b="54190"/>
          <a:stretch>
            <a:fillRect/>
          </a:stretch>
        </p:blipFill>
        <p:spPr bwMode="auto">
          <a:xfrm>
            <a:off x="8086290" y="1689299"/>
            <a:ext cx="625026" cy="58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10" name="Textfeld 92">
            <a:extLst>
              <a:ext uri="{FF2B5EF4-FFF2-40B4-BE49-F238E27FC236}">
                <a16:creationId xmlns:a16="http://schemas.microsoft.com/office/drawing/2014/main" id="{8157E93C-2A7C-424F-8124-FAC34B35D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718" y="2214953"/>
            <a:ext cx="1117557" cy="32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wöchentliche Gemüsetaschen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4002AB30-92A4-EC40-A3D1-A68254C45851}"/>
              </a:ext>
            </a:extLst>
          </p:cNvPr>
          <p:cNvSpPr txBox="1"/>
          <p:nvPr/>
        </p:nvSpPr>
        <p:spPr>
          <a:xfrm>
            <a:off x="8562980" y="3410279"/>
            <a:ext cx="1741143" cy="634492"/>
          </a:xfrm>
          <a:prstGeom prst="rect">
            <a:avLst/>
          </a:prstGeom>
          <a:noFill/>
        </p:spPr>
        <p:txBody>
          <a:bodyPr lIns="20025" tIns="10013" rIns="20025" bIns="10013">
            <a:spAutoFit/>
          </a:bodyPr>
          <a:lstStyle/>
          <a:p>
            <a:pPr algn="just"/>
            <a:endParaRPr lang="de-CH" altLang="de-DE" sz="998">
              <a:latin typeface="Glacial Indifference" pitchFamily="4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Abokosten: </a:t>
            </a:r>
          </a:p>
          <a:p>
            <a:pPr algn="just"/>
            <a:r>
              <a:rPr lang="de-CH" altLang="de-DE" sz="998">
                <a:latin typeface="Glacial Indifference" pitchFamily="48" charset="0"/>
              </a:rPr>
              <a:t>kleines Abo: 980 CHF/Jahr</a:t>
            </a:r>
          </a:p>
          <a:p>
            <a:pPr algn="just"/>
            <a:r>
              <a:rPr lang="de-CH" altLang="de-DE" sz="998">
                <a:latin typeface="Glacial Indifference" pitchFamily="48" charset="0"/>
              </a:rPr>
              <a:t>Grosses Abo: 1</a:t>
            </a:r>
            <a:r>
              <a:rPr lang="de-CH" altLang="fr-FR" sz="998">
                <a:latin typeface="Glacial Indifference" pitchFamily="48" charset="0"/>
              </a:rPr>
              <a:t>’</a:t>
            </a:r>
            <a:r>
              <a:rPr lang="de-CH" altLang="de-DE" sz="998">
                <a:latin typeface="Glacial Indifference" pitchFamily="48" charset="0"/>
              </a:rPr>
              <a:t>560 CHF/Jahr</a:t>
            </a:r>
          </a:p>
        </p:txBody>
      </p:sp>
      <p:sp>
        <p:nvSpPr>
          <p:cNvPr id="12312" name="Textfeld 94">
            <a:extLst>
              <a:ext uri="{FF2B5EF4-FFF2-40B4-BE49-F238E27FC236}">
                <a16:creationId xmlns:a16="http://schemas.microsoft.com/office/drawing/2014/main" id="{3B1CFC92-8091-FA40-A899-EFB8E5E8E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184" y="2559150"/>
            <a:ext cx="1124758" cy="17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Abnahmegarantie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B82B9F55-0351-664B-BBC8-B75D8FCC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628" y="260668"/>
            <a:ext cx="6858000" cy="587582"/>
          </a:xfrm>
          <a:prstGeom prst="roundRect">
            <a:avLst>
              <a:gd name="adj" fmla="val 241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</a:tabLst>
              <a:defRPr/>
            </a:pPr>
            <a:r>
              <a:rPr lang="de-CH" sz="2177" dirty="0">
                <a:solidFill>
                  <a:srgbClr val="000000"/>
                </a:solidFill>
                <a:latin typeface="Glacial Indifference" charset="0"/>
                <a:ea typeface="ＭＳ Ｐゴシック" charset="0"/>
              </a:rPr>
              <a:t>SOLIDARISCHE LANDWIRTSCHAFT: SO FUNKTIONIERT'S</a:t>
            </a:r>
          </a:p>
        </p:txBody>
      </p:sp>
    </p:spTree>
    <p:extLst>
      <p:ext uri="{BB962C8B-B14F-4D97-AF65-F5344CB8AC3E}">
        <p14:creationId xmlns:p14="http://schemas.microsoft.com/office/powerpoint/2010/main" val="5769801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AutoShape 1">
            <a:extLst>
              <a:ext uri="{FF2B5EF4-FFF2-40B4-BE49-F238E27FC236}">
                <a16:creationId xmlns:a16="http://schemas.microsoft.com/office/drawing/2014/main" id="{590ECB08-A8DF-6049-A150-D7F0A5193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1"/>
            <a:ext cx="9144960" cy="6858000"/>
          </a:xfrm>
          <a:prstGeom prst="roundRect">
            <a:avLst>
              <a:gd name="adj" fmla="val 19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 sz="1633">
              <a:latin typeface="Arial" charset="0"/>
              <a:ea typeface="ＭＳ Ｐゴシック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C5558E6-01F0-B846-870F-B82D7C5AB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/>
          <a:stretch>
            <a:fillRect/>
          </a:stretch>
        </p:blipFill>
        <p:spPr bwMode="auto">
          <a:xfrm>
            <a:off x="1752505" y="1175164"/>
            <a:ext cx="4245566" cy="264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t="95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AutoShape 3">
            <a:extLst>
              <a:ext uri="{FF2B5EF4-FFF2-40B4-BE49-F238E27FC236}">
                <a16:creationId xmlns:a16="http://schemas.microsoft.com/office/drawing/2014/main" id="{9418C734-E2CB-0449-B43E-47E2282AC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4188" y="293791"/>
            <a:ext cx="7120108" cy="587582"/>
          </a:xfrm>
          <a:prstGeom prst="roundRect">
            <a:avLst>
              <a:gd name="adj" fmla="val 241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</a:tabLst>
              <a:defRPr/>
            </a:pPr>
            <a:r>
              <a:rPr lang="de-CH" sz="2177" dirty="0">
                <a:solidFill>
                  <a:srgbClr val="000000"/>
                </a:solidFill>
                <a:latin typeface="Glacial Indifference" charset="0"/>
                <a:ea typeface="ＭＳ Ｐゴシック" charset="0"/>
              </a:rPr>
              <a:t>SOLIDARISCHE LANDWIRTSCHAFT: MITARBEIT    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76B49478-73C6-CC44-95B4-BA120507E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" b="40993"/>
          <a:stretch>
            <a:fillRect/>
          </a:stretch>
        </p:blipFill>
        <p:spPr bwMode="auto">
          <a:xfrm>
            <a:off x="6193931" y="1208288"/>
            <a:ext cx="4245566" cy="310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t="4568" b="409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75C082C1-2FA9-A245-8687-85113EEDB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 b="7472"/>
          <a:stretch>
            <a:fillRect/>
          </a:stretch>
        </p:blipFill>
        <p:spPr bwMode="auto">
          <a:xfrm>
            <a:off x="1759705" y="4016583"/>
            <a:ext cx="4245566" cy="264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t="6076" b="74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AB2C237A-B360-0D47-8F19-EA2EF390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3" b="17574"/>
          <a:stretch>
            <a:fillRect/>
          </a:stretch>
        </p:blipFill>
        <p:spPr bwMode="auto">
          <a:xfrm>
            <a:off x="6193931" y="4506234"/>
            <a:ext cx="4245566" cy="215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xmlns:r="http://schemas.openxmlformats.org/officeDocument/2006/relationships"/>
                  <a:srcRect t="9883" b="1757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720534"/>
      </p:ext>
    </p:extLst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1870D48-DA2B-49BE-9EEB-8764442B1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04904"/>
            <a:ext cx="8352928" cy="6215480"/>
          </a:xfrm>
          <a:prstGeom prst="rect">
            <a:avLst/>
          </a:prstGeom>
        </p:spPr>
      </p:pic>
      <p:pic>
        <p:nvPicPr>
          <p:cNvPr id="4" name="Picture 5" descr="I:\02-Büroadministration\CI\Logos aaac\730U_Oki\AAAC_CMYK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24" y="319780"/>
            <a:ext cx="803548" cy="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2817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utoShape 1">
            <a:extLst>
              <a:ext uri="{FF2B5EF4-FFF2-40B4-BE49-F238E27FC236}">
                <a16:creationId xmlns:a16="http://schemas.microsoft.com/office/drawing/2014/main" id="{E2E878D5-B45F-304E-A0DA-302BA9FB3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1"/>
            <a:ext cx="9144960" cy="6858000"/>
          </a:xfrm>
          <a:prstGeom prst="roundRect">
            <a:avLst>
              <a:gd name="adj" fmla="val 19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 sz="1633">
              <a:latin typeface="Arial" charset="0"/>
              <a:ea typeface="ＭＳ Ｐゴシック" charset="0"/>
            </a:endParaRPr>
          </a:p>
        </p:txBody>
      </p:sp>
      <p:sp>
        <p:nvSpPr>
          <p:cNvPr id="15362" name="Rechteck 63">
            <a:extLst>
              <a:ext uri="{FF2B5EF4-FFF2-40B4-BE49-F238E27FC236}">
                <a16:creationId xmlns:a16="http://schemas.microsoft.com/office/drawing/2014/main" id="{F886B2EE-D408-A247-A297-E8F0DFE6F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942" y="3336832"/>
            <a:ext cx="1735382" cy="109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Austausch zwischen Produzent_innen und Konsument_innen</a:t>
            </a:r>
            <a:endParaRPr lang="de-CH" altLang="de-DE" sz="998" b="1">
              <a:latin typeface="Glacial Indifference" pitchFamily="48" charset="0"/>
            </a:endParaRP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Gemeinschaft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gegenseitige Wertschätzung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Verantwortlichkeit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Solidarität</a:t>
            </a:r>
          </a:p>
        </p:txBody>
      </p:sp>
      <p:pic>
        <p:nvPicPr>
          <p:cNvPr id="15363" name="Grafik 65">
            <a:extLst>
              <a:ext uri="{FF2B5EF4-FFF2-40B4-BE49-F238E27FC236}">
                <a16:creationId xmlns:a16="http://schemas.microsoft.com/office/drawing/2014/main" id="{6C6A28CC-601D-6F4C-8439-353F7220C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8" t="17178" r="14268" b="72533"/>
          <a:stretch>
            <a:fillRect/>
          </a:stretch>
        </p:blipFill>
        <p:spPr bwMode="auto">
          <a:xfrm>
            <a:off x="1944045" y="2742049"/>
            <a:ext cx="751759" cy="509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Grafik 66">
            <a:extLst>
              <a:ext uri="{FF2B5EF4-FFF2-40B4-BE49-F238E27FC236}">
                <a16:creationId xmlns:a16="http://schemas.microsoft.com/office/drawing/2014/main" id="{DB22D4C8-81B0-944D-BDB8-CAFF9EAC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1" t="37184" r="7628" b="46275"/>
          <a:stretch>
            <a:fillRect/>
          </a:stretch>
        </p:blipFill>
        <p:spPr bwMode="auto">
          <a:xfrm>
            <a:off x="2973753" y="3094886"/>
            <a:ext cx="669670" cy="58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Grafik 67">
            <a:extLst>
              <a:ext uri="{FF2B5EF4-FFF2-40B4-BE49-F238E27FC236}">
                <a16:creationId xmlns:a16="http://schemas.microsoft.com/office/drawing/2014/main" id="{37875A35-075A-8A46-BB8D-6E2F0D247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-368" r="30492" b="79582"/>
          <a:stretch>
            <a:fillRect/>
          </a:stretch>
        </p:blipFill>
        <p:spPr bwMode="auto">
          <a:xfrm>
            <a:off x="4585282" y="1297577"/>
            <a:ext cx="1831872" cy="8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feld 69">
            <a:extLst>
              <a:ext uri="{FF2B5EF4-FFF2-40B4-BE49-F238E27FC236}">
                <a16:creationId xmlns:a16="http://schemas.microsoft.com/office/drawing/2014/main" id="{281AE65C-EC8D-9245-921F-11E8B4966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5790" y="3453483"/>
            <a:ext cx="1408468" cy="63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>
              <a:buFont typeface="Wingdings" pitchFamily="2" charset="2"/>
              <a:buChar char="§"/>
            </a:pPr>
            <a:r>
              <a:rPr lang="de-CH" altLang="de-DE" sz="998">
                <a:solidFill>
                  <a:srgbClr val="000000"/>
                </a:solidFill>
                <a:latin typeface="Glacial Indifference" pitchFamily="48" charset="0"/>
              </a:rPr>
              <a:t>keine Vertriebskosten</a:t>
            </a:r>
          </a:p>
          <a:p>
            <a:pPr algn="just" eaLnBrk="1">
              <a:buFont typeface="Wingdings" pitchFamily="2" charset="2"/>
              <a:buChar char="§"/>
            </a:pPr>
            <a:r>
              <a:rPr lang="de-CH" altLang="de-DE" sz="998">
                <a:solidFill>
                  <a:srgbClr val="000000"/>
                </a:solidFill>
                <a:latin typeface="Glacial Indifference" pitchFamily="48" charset="0"/>
              </a:rPr>
              <a:t>keine Werbung </a:t>
            </a:r>
            <a:endParaRPr lang="de-CH" altLang="de-DE" sz="998">
              <a:latin typeface="Glacial Indifference" pitchFamily="48" charset="0"/>
            </a:endParaRP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ökonomische Unabhängigkeit</a:t>
            </a:r>
          </a:p>
        </p:txBody>
      </p:sp>
      <p:sp>
        <p:nvSpPr>
          <p:cNvPr id="15367" name="Textfeld 70">
            <a:extLst>
              <a:ext uri="{FF2B5EF4-FFF2-40B4-BE49-F238E27FC236}">
                <a16:creationId xmlns:a16="http://schemas.microsoft.com/office/drawing/2014/main" id="{A58B58B8-8DFC-274C-9872-94CFB5B0C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549" y="2253838"/>
            <a:ext cx="1199645" cy="187832"/>
          </a:xfrm>
          <a:prstGeom prst="rect">
            <a:avLst/>
          </a:prstGeom>
          <a:solidFill>
            <a:srgbClr val="FFF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1089">
                <a:solidFill>
                  <a:srgbClr val="8A0000"/>
                </a:solidFill>
                <a:latin typeface="Glacial Indifference" pitchFamily="48" charset="0"/>
              </a:rPr>
              <a:t>Konsument_innen</a:t>
            </a:r>
          </a:p>
        </p:txBody>
      </p:sp>
      <p:sp>
        <p:nvSpPr>
          <p:cNvPr id="15368" name="Textfeld 71">
            <a:extLst>
              <a:ext uri="{FF2B5EF4-FFF2-40B4-BE49-F238E27FC236}">
                <a16:creationId xmlns:a16="http://schemas.microsoft.com/office/drawing/2014/main" id="{9D6D66AE-546C-2843-9E2B-D8BBD99A4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9190" y="3583097"/>
            <a:ext cx="1247171" cy="7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Mitarbeit auf dem Betrieb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Kontakt zu Landwirtschaft, Natur und Betrieb</a:t>
            </a:r>
          </a:p>
        </p:txBody>
      </p:sp>
      <p:sp>
        <p:nvSpPr>
          <p:cNvPr id="15369" name="Textfeld 72">
            <a:extLst>
              <a:ext uri="{FF2B5EF4-FFF2-40B4-BE49-F238E27FC236}">
                <a16:creationId xmlns:a16="http://schemas.microsoft.com/office/drawing/2014/main" id="{E4F90C3E-1F8F-F640-919C-5CE2780DD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420" y="3225940"/>
            <a:ext cx="1162202" cy="94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Finanzierung der Produktion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gesichertes Einkommen für Produzent_innen</a:t>
            </a:r>
          </a:p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Risikoteilung</a:t>
            </a:r>
          </a:p>
        </p:txBody>
      </p:sp>
      <p:sp>
        <p:nvSpPr>
          <p:cNvPr id="15370" name="Textfeld 73">
            <a:extLst>
              <a:ext uri="{FF2B5EF4-FFF2-40B4-BE49-F238E27FC236}">
                <a16:creationId xmlns:a16="http://schemas.microsoft.com/office/drawing/2014/main" id="{BC01EEF1-84C1-C54F-8BFA-66C980AB4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59" y="2442498"/>
            <a:ext cx="1823231" cy="48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Zugang zu ökologisch produzierten, regionalem Gemüse</a:t>
            </a:r>
          </a:p>
        </p:txBody>
      </p:sp>
      <p:sp>
        <p:nvSpPr>
          <p:cNvPr id="75" name="Pfeil: nach rechts gekrümmt 74">
            <a:extLst>
              <a:ext uri="{FF2B5EF4-FFF2-40B4-BE49-F238E27FC236}">
                <a16:creationId xmlns:a16="http://schemas.microsoft.com/office/drawing/2014/main" id="{33C83DAD-2634-3044-9FD7-233D16EFB8CE}"/>
              </a:ext>
            </a:extLst>
          </p:cNvPr>
          <p:cNvSpPr/>
          <p:nvPr/>
        </p:nvSpPr>
        <p:spPr>
          <a:xfrm>
            <a:off x="4474391" y="2128544"/>
            <a:ext cx="205941" cy="714315"/>
          </a:xfrm>
          <a:prstGeom prst="curvedRightArrow">
            <a:avLst>
              <a:gd name="adj1" fmla="val 0"/>
              <a:gd name="adj2" fmla="val 10194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15372" name="Textfeld 77">
            <a:extLst>
              <a:ext uri="{FF2B5EF4-FFF2-40B4-BE49-F238E27FC236}">
                <a16:creationId xmlns:a16="http://schemas.microsoft.com/office/drawing/2014/main" id="{E097A635-C550-BC4C-B532-D667BEE80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676" y="2927828"/>
            <a:ext cx="2282640" cy="35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1089">
                <a:solidFill>
                  <a:srgbClr val="6A0000"/>
                </a:solidFill>
                <a:latin typeface="Glacial Indifference" pitchFamily="48" charset="0"/>
              </a:rPr>
              <a:t>Grundgedanken und Beweggründe für die Solawi im Erlengut</a:t>
            </a:r>
          </a:p>
        </p:txBody>
      </p:sp>
      <p:pic>
        <p:nvPicPr>
          <p:cNvPr id="15373" name="Grafik 79">
            <a:extLst>
              <a:ext uri="{FF2B5EF4-FFF2-40B4-BE49-F238E27FC236}">
                <a16:creationId xmlns:a16="http://schemas.microsoft.com/office/drawing/2014/main" id="{2F5F9F2E-FB9E-C641-A558-24C6FCD3C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8" t="19460" r="14243" b="72964"/>
          <a:stretch>
            <a:fillRect/>
          </a:stretch>
        </p:blipFill>
        <p:spPr bwMode="auto">
          <a:xfrm flipH="1">
            <a:off x="8613386" y="3077604"/>
            <a:ext cx="669670" cy="45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Grafik 82">
            <a:extLst>
              <a:ext uri="{FF2B5EF4-FFF2-40B4-BE49-F238E27FC236}">
                <a16:creationId xmlns:a16="http://schemas.microsoft.com/office/drawing/2014/main" id="{2354CC96-0D34-6D4B-946F-256BED529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11" b="603"/>
          <a:stretch>
            <a:fillRect/>
          </a:stretch>
        </p:blipFill>
        <p:spPr bwMode="auto">
          <a:xfrm flipH="1">
            <a:off x="3872408" y="4896514"/>
            <a:ext cx="3322428" cy="99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Pfeil: nach rechts gekrümmt 83">
            <a:extLst>
              <a:ext uri="{FF2B5EF4-FFF2-40B4-BE49-F238E27FC236}">
                <a16:creationId xmlns:a16="http://schemas.microsoft.com/office/drawing/2014/main" id="{0E961720-8BE1-DB4A-A575-E11ADA89F01F}"/>
              </a:ext>
            </a:extLst>
          </p:cNvPr>
          <p:cNvSpPr/>
          <p:nvPr/>
        </p:nvSpPr>
        <p:spPr>
          <a:xfrm flipH="1" flipV="1">
            <a:off x="7359013" y="1876518"/>
            <a:ext cx="1124759" cy="3463563"/>
          </a:xfrm>
          <a:prstGeom prst="curvedRightArrow">
            <a:avLst>
              <a:gd name="adj1" fmla="val 0"/>
              <a:gd name="adj2" fmla="val 13768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85" name="Pfeil: nach rechts gekrümmt 84">
            <a:extLst>
              <a:ext uri="{FF2B5EF4-FFF2-40B4-BE49-F238E27FC236}">
                <a16:creationId xmlns:a16="http://schemas.microsoft.com/office/drawing/2014/main" id="{4C3C024A-6136-2745-86CD-5B137D41C26C}"/>
              </a:ext>
            </a:extLst>
          </p:cNvPr>
          <p:cNvSpPr/>
          <p:nvPr/>
        </p:nvSpPr>
        <p:spPr>
          <a:xfrm flipH="1" flipV="1">
            <a:off x="6437316" y="4064107"/>
            <a:ext cx="358598" cy="813686"/>
          </a:xfrm>
          <a:prstGeom prst="curvedRightArrow">
            <a:avLst>
              <a:gd name="adj1" fmla="val 0"/>
              <a:gd name="adj2" fmla="val 13768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86" name="Pfeil: nach rechts gekrümmt 85">
            <a:extLst>
              <a:ext uri="{FF2B5EF4-FFF2-40B4-BE49-F238E27FC236}">
                <a16:creationId xmlns:a16="http://schemas.microsoft.com/office/drawing/2014/main" id="{F25990C0-5CAA-5541-9821-CE061651E4C0}"/>
              </a:ext>
            </a:extLst>
          </p:cNvPr>
          <p:cNvSpPr/>
          <p:nvPr/>
        </p:nvSpPr>
        <p:spPr>
          <a:xfrm>
            <a:off x="2759170" y="1876518"/>
            <a:ext cx="1245731" cy="3354112"/>
          </a:xfrm>
          <a:prstGeom prst="curvedRightArrow">
            <a:avLst>
              <a:gd name="adj1" fmla="val 0"/>
              <a:gd name="adj2" fmla="val 10194"/>
              <a:gd name="adj3" fmla="val 13974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025" tIns="10013" rIns="20025" bIns="10013" anchor="ctr"/>
          <a:lstStyle/>
          <a:p>
            <a:pPr algn="ctr">
              <a:buFont typeface="Times New Roman" charset="0"/>
              <a:buNone/>
              <a:defRPr/>
            </a:pPr>
            <a:endParaRPr lang="de-CH" sz="1633" dirty="0">
              <a:solidFill>
                <a:schemeClr val="tx1"/>
              </a:solidFill>
              <a:latin typeface="Glacial Indifference" pitchFamily="50" charset="0"/>
            </a:endParaRPr>
          </a:p>
        </p:txBody>
      </p:sp>
      <p:sp>
        <p:nvSpPr>
          <p:cNvPr id="15378" name="Textfeld 86">
            <a:extLst>
              <a:ext uri="{FF2B5EF4-FFF2-40B4-BE49-F238E27FC236}">
                <a16:creationId xmlns:a16="http://schemas.microsoft.com/office/drawing/2014/main" id="{D7B283B5-4DF6-B447-AC6F-1BBE61EFD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194" y="4781302"/>
            <a:ext cx="1100276" cy="187832"/>
          </a:xfrm>
          <a:prstGeom prst="rect">
            <a:avLst/>
          </a:prstGeom>
          <a:solidFill>
            <a:srgbClr val="FFF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1089">
                <a:solidFill>
                  <a:srgbClr val="8A0000"/>
                </a:solidFill>
                <a:latin typeface="Glacial Indifference" pitchFamily="48" charset="0"/>
              </a:rPr>
              <a:t>Produzent_innen</a:t>
            </a:r>
          </a:p>
        </p:txBody>
      </p:sp>
      <p:sp>
        <p:nvSpPr>
          <p:cNvPr id="15379" name="Textfeld 87">
            <a:extLst>
              <a:ext uri="{FF2B5EF4-FFF2-40B4-BE49-F238E27FC236}">
                <a16:creationId xmlns:a16="http://schemas.microsoft.com/office/drawing/2014/main" id="{EEF40B7A-1ED8-9E4D-8848-3493F4ED3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8009" y="1434391"/>
            <a:ext cx="1435830" cy="32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/>
          <a:p>
            <a:r>
              <a:rPr lang="de-CH" altLang="de-DE" sz="998">
                <a:latin typeface="Glacial Indifference" pitchFamily="48" charset="0"/>
              </a:rPr>
              <a:t>max. 80 Haushalte in der Region Steffisburg/Thun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8EF3E3C1-3BF1-7248-9CE8-3FE9239CE95C}"/>
              </a:ext>
            </a:extLst>
          </p:cNvPr>
          <p:cNvSpPr txBox="1"/>
          <p:nvPr/>
        </p:nvSpPr>
        <p:spPr>
          <a:xfrm>
            <a:off x="4130194" y="5930543"/>
            <a:ext cx="3717031" cy="634492"/>
          </a:xfrm>
          <a:prstGeom prst="rect">
            <a:avLst/>
          </a:prstGeom>
          <a:noFill/>
        </p:spPr>
        <p:txBody>
          <a:bodyPr lIns="20025" tIns="10013" rIns="20025" bIns="10013">
            <a:spAutoFit/>
          </a:bodyPr>
          <a:lstStyle/>
          <a:p>
            <a:r>
              <a:rPr lang="de-CH" altLang="fr-FR" sz="998">
                <a:latin typeface="Glacial Indifference" pitchFamily="48" charset="0"/>
              </a:rPr>
              <a:t>‘</a:t>
            </a:r>
            <a:r>
              <a:rPr lang="de-CH" altLang="de-DE" sz="998">
                <a:latin typeface="Glacial Indifference" pitchFamily="48" charset="0"/>
              </a:rPr>
              <a:t>Biogemüse Erlengut</a:t>
            </a:r>
            <a:r>
              <a:rPr lang="de-CH" altLang="fr-FR" sz="998">
                <a:latin typeface="Glacial Indifference" pitchFamily="48" charset="0"/>
              </a:rPr>
              <a:t>’</a:t>
            </a:r>
            <a:endParaRPr lang="de-CH" altLang="ja-JP" sz="181">
              <a:latin typeface="Glacial Indifference" pitchFamily="48" charset="0"/>
            </a:endParaRPr>
          </a:p>
          <a:p>
            <a:pPr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Betriebsleitende und Bewirtschaftende: Quentin und Cecilia</a:t>
            </a:r>
          </a:p>
          <a:p>
            <a:pPr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Betriebstyp: BioSuisse und Demeter </a:t>
            </a:r>
          </a:p>
          <a:p>
            <a:pPr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Betriebsfläche 1.3ha, davon 0.8ha Gemüse</a:t>
            </a:r>
          </a:p>
        </p:txBody>
      </p:sp>
      <p:pic>
        <p:nvPicPr>
          <p:cNvPr id="15381" name="Grafik 91">
            <a:extLst>
              <a:ext uri="{FF2B5EF4-FFF2-40B4-BE49-F238E27FC236}">
                <a16:creationId xmlns:a16="http://schemas.microsoft.com/office/drawing/2014/main" id="{3300BEDA-D954-9642-86B3-D72151F9B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" t="31509" r="76683" b="54190"/>
          <a:stretch>
            <a:fillRect/>
          </a:stretch>
        </p:blipFill>
        <p:spPr bwMode="auto">
          <a:xfrm>
            <a:off x="8086290" y="1689299"/>
            <a:ext cx="625026" cy="58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2" name="Textfeld 92">
            <a:extLst>
              <a:ext uri="{FF2B5EF4-FFF2-40B4-BE49-F238E27FC236}">
                <a16:creationId xmlns:a16="http://schemas.microsoft.com/office/drawing/2014/main" id="{550ECDE6-D02A-A041-BC2A-48A5E7604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718" y="2214953"/>
            <a:ext cx="1117557" cy="327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wöchentliche Gemüsetaschen</a:t>
            </a:r>
          </a:p>
        </p:txBody>
      </p:sp>
      <p:sp>
        <p:nvSpPr>
          <p:cNvPr id="94" name="Textfeld 93">
            <a:extLst>
              <a:ext uri="{FF2B5EF4-FFF2-40B4-BE49-F238E27FC236}">
                <a16:creationId xmlns:a16="http://schemas.microsoft.com/office/drawing/2014/main" id="{9BA9DF48-21D2-D047-9B30-18255FF2858B}"/>
              </a:ext>
            </a:extLst>
          </p:cNvPr>
          <p:cNvSpPr txBox="1"/>
          <p:nvPr/>
        </p:nvSpPr>
        <p:spPr>
          <a:xfrm>
            <a:off x="8562980" y="3410279"/>
            <a:ext cx="1741143" cy="634492"/>
          </a:xfrm>
          <a:prstGeom prst="rect">
            <a:avLst/>
          </a:prstGeom>
          <a:noFill/>
        </p:spPr>
        <p:txBody>
          <a:bodyPr lIns="20025" tIns="10013" rIns="20025" bIns="10013">
            <a:spAutoFit/>
          </a:bodyPr>
          <a:lstStyle/>
          <a:p>
            <a:pPr algn="just"/>
            <a:endParaRPr lang="de-CH" altLang="de-DE" sz="998">
              <a:latin typeface="Glacial Indifference" pitchFamily="48" charset="0"/>
            </a:endParaRPr>
          </a:p>
          <a:p>
            <a:pPr algn="just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Abokosten: </a:t>
            </a:r>
          </a:p>
          <a:p>
            <a:pPr algn="just"/>
            <a:r>
              <a:rPr lang="de-CH" altLang="de-DE" sz="998">
                <a:latin typeface="Glacial Indifference" pitchFamily="48" charset="0"/>
              </a:rPr>
              <a:t>kleines Abo: 980 CHF/Jahr</a:t>
            </a:r>
          </a:p>
          <a:p>
            <a:pPr algn="just"/>
            <a:r>
              <a:rPr lang="de-CH" altLang="de-DE" sz="998">
                <a:latin typeface="Glacial Indifference" pitchFamily="48" charset="0"/>
              </a:rPr>
              <a:t>Grosses Abo: 1</a:t>
            </a:r>
            <a:r>
              <a:rPr lang="de-CH" altLang="fr-FR" sz="998">
                <a:latin typeface="Glacial Indifference" pitchFamily="48" charset="0"/>
              </a:rPr>
              <a:t>’</a:t>
            </a:r>
            <a:r>
              <a:rPr lang="de-CH" altLang="de-DE" sz="998">
                <a:latin typeface="Glacial Indifference" pitchFamily="48" charset="0"/>
              </a:rPr>
              <a:t>560 CHF/Jahr</a:t>
            </a:r>
          </a:p>
        </p:txBody>
      </p:sp>
      <p:sp>
        <p:nvSpPr>
          <p:cNvPr id="15384" name="Textfeld 94">
            <a:extLst>
              <a:ext uri="{FF2B5EF4-FFF2-40B4-BE49-F238E27FC236}">
                <a16:creationId xmlns:a16="http://schemas.microsoft.com/office/drawing/2014/main" id="{4693F245-75ED-8C4D-AC05-7F40AAF71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8184" y="2559150"/>
            <a:ext cx="1124758" cy="17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0025" tIns="10013" rIns="20025" bIns="10013">
            <a:spAutoFit/>
          </a:bodyPr>
          <a:lstStyle>
            <a:lvl1pPr marL="82550" indent="-82550"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buFont typeface="Wingdings" pitchFamily="2" charset="2"/>
              <a:buChar char="§"/>
            </a:pPr>
            <a:r>
              <a:rPr lang="de-CH" altLang="de-DE" sz="998">
                <a:latin typeface="Glacial Indifference" pitchFamily="48" charset="0"/>
              </a:rPr>
              <a:t>Abnahmegarantie</a:t>
            </a:r>
          </a:p>
        </p:txBody>
      </p:sp>
      <p:sp>
        <p:nvSpPr>
          <p:cNvPr id="26" name="AutoShape 2">
            <a:extLst>
              <a:ext uri="{FF2B5EF4-FFF2-40B4-BE49-F238E27FC236}">
                <a16:creationId xmlns:a16="http://schemas.microsoft.com/office/drawing/2014/main" id="{C4F2E50F-7F46-2441-88A7-1534D69B0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628" y="260668"/>
            <a:ext cx="6858000" cy="587582"/>
          </a:xfrm>
          <a:prstGeom prst="roundRect">
            <a:avLst>
              <a:gd name="adj" fmla="val 241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/>
          <a:p>
            <a:pPr>
              <a:tabLst>
                <a:tab pos="656722" algn="l"/>
                <a:tab pos="1313444" algn="l"/>
                <a:tab pos="1970166" algn="l"/>
                <a:tab pos="2626888" algn="l"/>
                <a:tab pos="3283610" algn="l"/>
                <a:tab pos="3940332" algn="l"/>
                <a:tab pos="4597055" algn="l"/>
                <a:tab pos="5253777" algn="l"/>
                <a:tab pos="5910499" algn="l"/>
                <a:tab pos="6567221" algn="l"/>
              </a:tabLst>
              <a:defRPr/>
            </a:pPr>
            <a:r>
              <a:rPr lang="de-CH" sz="2177" dirty="0">
                <a:solidFill>
                  <a:srgbClr val="000000"/>
                </a:solidFill>
                <a:latin typeface="Glacial Indifference" charset="0"/>
                <a:ea typeface="ＭＳ Ｐゴシック" charset="0"/>
              </a:rPr>
              <a:t>SOLIDARISCHE LANDWIRTSCHAFT: SO FUNKTIONIERT'S</a:t>
            </a:r>
          </a:p>
        </p:txBody>
      </p:sp>
    </p:spTree>
    <p:extLst>
      <p:ext uri="{BB962C8B-B14F-4D97-AF65-F5344CB8AC3E}">
        <p14:creationId xmlns:p14="http://schemas.microsoft.com/office/powerpoint/2010/main" val="30719833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1">
            <a:extLst>
              <a:ext uri="{FF2B5EF4-FFF2-40B4-BE49-F238E27FC236}">
                <a16:creationId xmlns:a16="http://schemas.microsoft.com/office/drawing/2014/main" id="{C9EBF9CD-F6DA-0847-A692-1383A14B8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3521" y="1"/>
            <a:ext cx="9144960" cy="45366203"/>
          </a:xfrm>
          <a:prstGeom prst="roundRect">
            <a:avLst>
              <a:gd name="adj" fmla="val 19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fr-FR" sz="1633">
              <a:latin typeface="Arial" charset="0"/>
              <a:ea typeface="ＭＳ Ｐゴシック" charset="0"/>
            </a:endParaRPr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328E7AF0-84E7-A647-8284-81191A48E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628" y="260668"/>
            <a:ext cx="6858000" cy="3364193"/>
          </a:xfrm>
          <a:prstGeom prst="roundRect">
            <a:avLst>
              <a:gd name="adj" fmla="val 241"/>
            </a:avLst>
          </a:prstGeom>
          <a:solidFill>
            <a:srgbClr val="FFFFCC"/>
          </a:solidFill>
          <a:ln w="9525" cap="flat">
            <a:solidFill>
              <a:srgbClr val="FFFF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46" tIns="40823" rIns="81646" bIns="40823" anchor="ctr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>
              <a:lnSpc>
                <a:spcPct val="100000"/>
              </a:lnSpc>
            </a:pPr>
            <a:r>
              <a:rPr lang="de-CH" altLang="de-DE" sz="2177">
                <a:solidFill>
                  <a:srgbClr val="000000"/>
                </a:solidFill>
                <a:latin typeface="Glacial Indifference" pitchFamily="48" charset="0"/>
              </a:rPr>
              <a:t>BIOGEMÜSE ERLENGUT</a:t>
            </a:r>
          </a:p>
          <a:p>
            <a:pPr eaLnBrk="1">
              <a:lnSpc>
                <a:spcPct val="100000"/>
              </a:lnSpc>
            </a:pPr>
            <a:r>
              <a:rPr lang="de-CH" altLang="de-DE" sz="2177">
                <a:solidFill>
                  <a:srgbClr val="000000"/>
                </a:solidFill>
                <a:latin typeface="Glacial Indifference" pitchFamily="48" charset="0"/>
              </a:rPr>
              <a:t>CECILIA SUTER &amp; QUENTIN REPOND</a:t>
            </a:r>
          </a:p>
          <a:p>
            <a:pPr eaLnBrk="1">
              <a:lnSpc>
                <a:spcPct val="100000"/>
              </a:lnSpc>
            </a:pPr>
            <a:r>
              <a:rPr lang="de-CH" altLang="de-DE" sz="2177">
                <a:solidFill>
                  <a:srgbClr val="000000"/>
                </a:solidFill>
                <a:latin typeface="Glacial Indifference" pitchFamily="48" charset="0"/>
              </a:rPr>
              <a:t>ERLENSTRASSE 41</a:t>
            </a:r>
          </a:p>
          <a:p>
            <a:pPr eaLnBrk="1">
              <a:lnSpc>
                <a:spcPct val="100000"/>
              </a:lnSpc>
            </a:pPr>
            <a:r>
              <a:rPr lang="de-CH" altLang="de-DE" sz="2177">
                <a:solidFill>
                  <a:srgbClr val="000000"/>
                </a:solidFill>
                <a:latin typeface="Glacial Indifference" pitchFamily="48" charset="0"/>
              </a:rPr>
              <a:t>3612 STEFFISBURG</a:t>
            </a:r>
          </a:p>
          <a:p>
            <a:pPr eaLnBrk="1">
              <a:lnSpc>
                <a:spcPct val="100000"/>
              </a:lnSpc>
            </a:pPr>
            <a:endParaRPr lang="de-CH" altLang="de-DE" sz="2177">
              <a:solidFill>
                <a:srgbClr val="000000"/>
              </a:solidFill>
              <a:latin typeface="Glacial Indifference" pitchFamily="48" charset="0"/>
            </a:endParaRPr>
          </a:p>
          <a:p>
            <a:pPr eaLnBrk="1">
              <a:lnSpc>
                <a:spcPct val="100000"/>
              </a:lnSpc>
            </a:pPr>
            <a:r>
              <a:rPr lang="de-CH" altLang="de-DE" sz="2177">
                <a:solidFill>
                  <a:srgbClr val="000000"/>
                </a:solidFill>
                <a:latin typeface="Glacial Indifference" pitchFamily="48" charset="0"/>
              </a:rPr>
              <a:t>erlengutbio.wordpress.com</a:t>
            </a:r>
          </a:p>
          <a:p>
            <a:pPr eaLnBrk="1">
              <a:lnSpc>
                <a:spcPct val="100000"/>
              </a:lnSpc>
            </a:pPr>
            <a:r>
              <a:rPr lang="de-CH" altLang="de-DE" sz="2177">
                <a:solidFill>
                  <a:srgbClr val="000000"/>
                </a:solidFill>
                <a:latin typeface="Glacial Indifference" pitchFamily="48" charset="0"/>
              </a:rPr>
              <a:t>erlengut.bio@gmx.ch</a:t>
            </a:r>
          </a:p>
          <a:p>
            <a:pPr eaLnBrk="1">
              <a:lnSpc>
                <a:spcPct val="100000"/>
              </a:lnSpc>
            </a:pPr>
            <a:endParaRPr lang="de-CH" altLang="de-DE" sz="2177">
              <a:solidFill>
                <a:srgbClr val="000000"/>
              </a:solidFill>
              <a:latin typeface="Glacial Indifference" pitchFamily="48" charset="0"/>
            </a:endParaRPr>
          </a:p>
        </p:txBody>
      </p:sp>
      <p:pic>
        <p:nvPicPr>
          <p:cNvPr id="16387" name="Image 1" descr="P4011009.JPG">
            <a:extLst>
              <a:ext uri="{FF2B5EF4-FFF2-40B4-BE49-F238E27FC236}">
                <a16:creationId xmlns:a16="http://schemas.microsoft.com/office/drawing/2014/main" id="{CC28C3BA-B569-824C-AFA7-00C48E164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48" y="3102086"/>
            <a:ext cx="5070772" cy="359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2070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8A5ECC5-6834-5C4C-A7A1-E48E8A2E5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1265" y="5560541"/>
            <a:ext cx="1991175" cy="1105900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C5D71320-FBA3-6741-8991-2B07A33627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2480" y="787711"/>
            <a:ext cx="4905632" cy="2791830"/>
          </a:xfrm>
        </p:spPr>
        <p:txBody>
          <a:bodyPr>
            <a:noAutofit/>
          </a:bodyPr>
          <a:lstStyle/>
          <a:p>
            <a:r>
              <a:rPr lang="de-DE" sz="6000" dirty="0"/>
              <a:t>Vielen Dank fürs Mitmachen.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336B41A-B6B8-ED49-8168-D5D43BE52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1" y="342900"/>
            <a:ext cx="61849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02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85C3EB6-6931-2D43-92C1-653FACBDA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98" y="-188227"/>
            <a:ext cx="11887200" cy="723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28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:\02-Büroadministration\CI\Logos aaac\730U_Oki\AAAC_CMYK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24" y="319780"/>
            <a:ext cx="803548" cy="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94EA98F-36E7-4F79-8B26-62D3ED37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9" y="404699"/>
            <a:ext cx="7426287" cy="62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07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4AF6AB5-A0BC-4616-B029-CA54425FF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04699"/>
            <a:ext cx="8280920" cy="6215479"/>
          </a:xfrm>
          <a:prstGeom prst="rect">
            <a:avLst/>
          </a:prstGeom>
        </p:spPr>
      </p:pic>
      <p:pic>
        <p:nvPicPr>
          <p:cNvPr id="4" name="Picture 5" descr="I:\02-Büroadministration\CI\Logos aaac\730U_Oki\AAAC_CMYK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924" y="319780"/>
            <a:ext cx="803548" cy="87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59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>
          <a:xfrm>
            <a:off x="1834603" y="329833"/>
            <a:ext cx="8568952" cy="6343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Energieverbrauch Gebäude</a:t>
            </a:r>
          </a:p>
          <a:p>
            <a:pPr marL="0" indent="0">
              <a:buNone/>
            </a:pP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Die Bauwirtschaft verbraucht beinahe die Hälfte der Energie und </a:t>
            </a: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emittiert fast die Hälfte der Treibhausgase</a:t>
            </a:r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Der Verbrauch der Erdölprodukte als Brennstoff ist deutlich zurück gegangen.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Nicht alle Gebäude lassen sich energetisch gleich gut sanieren.</a:t>
            </a:r>
          </a:p>
          <a:p>
            <a:endParaRPr lang="de-CH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CH" sz="2800" b="1" dirty="0">
                <a:latin typeface="Arial" panose="020B0604020202020204" pitchFamily="34" charset="0"/>
                <a:cs typeface="Arial" panose="020B0604020202020204" pitchFamily="34" charset="0"/>
              </a:rPr>
              <a:t>Ziel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Treibhausgasemissionen Netto 0 bis 2050. (Netto 0 bis 2030 ist im Gebäudebereich weder realistisch noch möglich.)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Ziel Bund/SIA Norm: 2000-Watt-Gesellschaft im Gebäudebereich.</a:t>
            </a:r>
          </a:p>
          <a:p>
            <a:r>
              <a:rPr lang="de-CH" sz="2000" dirty="0">
                <a:latin typeface="Arial" panose="020B0604020202020204" pitchFamily="34" charset="0"/>
                <a:cs typeface="Arial" panose="020B0604020202020204" pitchFamily="34" charset="0"/>
              </a:rPr>
              <a:t>Netto 0 bis 2050: 2000-Watt-Gesellschaft ungenügend! -&gt; </a:t>
            </a:r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Ziel Plusenergiegebäude!</a:t>
            </a:r>
          </a:p>
          <a:p>
            <a:r>
              <a:rPr lang="de-CH" sz="2000" b="1" dirty="0">
                <a:latin typeface="Arial" panose="020B0604020202020204" pitchFamily="34" charset="0"/>
                <a:cs typeface="Arial" panose="020B0604020202020204" pitchFamily="34" charset="0"/>
              </a:rPr>
              <a:t>Gesamtheitliche Betrachtung: Betriebsenergie, Graue Energie und standortabhängige Mobilität.</a:t>
            </a:r>
          </a:p>
          <a:p>
            <a:pPr marL="0" indent="0">
              <a:buNone/>
            </a:pP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9328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2"/>
          <p:cNvSpPr txBox="1">
            <a:spLocks/>
          </p:cNvSpPr>
          <p:nvPr/>
        </p:nvSpPr>
        <p:spPr>
          <a:xfrm>
            <a:off x="1834603" y="329834"/>
            <a:ext cx="8568952" cy="1082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CH" sz="3600" b="1" dirty="0">
                <a:latin typeface="Arial" panose="020B0604020202020204" pitchFamily="34" charset="0"/>
                <a:cs typeface="Arial" panose="020B0604020202020204" pitchFamily="34" charset="0"/>
              </a:rPr>
              <a:t>Vorschriften Gebäudestandard</a:t>
            </a:r>
          </a:p>
          <a:p>
            <a:pPr marL="0" indent="0">
              <a:buNone/>
            </a:pP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e-CH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508" y="319780"/>
            <a:ext cx="804965" cy="8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BA015A5E-3512-48C0-9598-9767B73963ED}"/>
              </a:ext>
            </a:extLst>
          </p:cNvPr>
          <p:cNvGraphicFramePr/>
          <p:nvPr/>
        </p:nvGraphicFramePr>
        <p:xfrm>
          <a:off x="2988672" y="1412777"/>
          <a:ext cx="6840760" cy="4721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CBFFF660-4E8F-4FC7-B219-14C1372FB74F}"/>
              </a:ext>
            </a:extLst>
          </p:cNvPr>
          <p:cNvSpPr txBox="1"/>
          <p:nvPr/>
        </p:nvSpPr>
        <p:spPr>
          <a:xfrm rot="16200000">
            <a:off x="1425746" y="2715597"/>
            <a:ext cx="2725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/>
              <a:t>L Öl Äquivalent [L/m</a:t>
            </a:r>
            <a:r>
              <a:rPr lang="de-CH" sz="2000" baseline="30000" dirty="0"/>
              <a:t>2</a:t>
            </a:r>
            <a:r>
              <a:rPr lang="de-CH" sz="2000" dirty="0"/>
              <a:t>]</a:t>
            </a:r>
          </a:p>
        </p:txBody>
      </p:sp>
      <p:cxnSp>
        <p:nvCxnSpPr>
          <p:cNvPr id="8" name="Gerade Verbindung 9">
            <a:extLst>
              <a:ext uri="{FF2B5EF4-FFF2-40B4-BE49-F238E27FC236}">
                <a16:creationId xmlns:a16="http://schemas.microsoft.com/office/drawing/2014/main" id="{AA4480AC-51D3-44C0-85F6-035AD22F503F}"/>
              </a:ext>
            </a:extLst>
          </p:cNvPr>
          <p:cNvCxnSpPr/>
          <p:nvPr/>
        </p:nvCxnSpPr>
        <p:spPr>
          <a:xfrm>
            <a:off x="3541077" y="3140968"/>
            <a:ext cx="6120680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257EEAEC-019E-4191-A8A5-BA0A00CB581A}"/>
              </a:ext>
            </a:extLst>
          </p:cNvPr>
          <p:cNvSpPr txBox="1"/>
          <p:nvPr/>
        </p:nvSpPr>
        <p:spPr>
          <a:xfrm>
            <a:off x="7464153" y="2771637"/>
            <a:ext cx="2197605" cy="2973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de-CH" dirty="0"/>
              <a:t>Totalsanierung: 8 L/m</a:t>
            </a:r>
            <a:r>
              <a:rPr lang="de-CH" baseline="30000" dirty="0"/>
              <a:t>2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62F24A7-7C7A-455D-A5ED-C6B92E2FDCB5}"/>
              </a:ext>
            </a:extLst>
          </p:cNvPr>
          <p:cNvSpPr txBox="1"/>
          <p:nvPr/>
        </p:nvSpPr>
        <p:spPr>
          <a:xfrm rot="18861682">
            <a:off x="5763336" y="4627872"/>
            <a:ext cx="20588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r>
              <a:rPr lang="de-CH" sz="1600" dirty="0" err="1"/>
              <a:t>MuKEn</a:t>
            </a:r>
            <a:r>
              <a:rPr lang="de-CH" sz="1600" dirty="0"/>
              <a:t> 2014 / Minergie</a:t>
            </a:r>
            <a:endParaRPr lang="de-CH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643729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1270</Words>
  <Application>Microsoft Macintosh PowerPoint</Application>
  <PresentationFormat>Breitbild</PresentationFormat>
  <Paragraphs>330</Paragraphs>
  <Slides>53</Slides>
  <Notes>32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53</vt:i4>
      </vt:variant>
    </vt:vector>
  </HeadingPairs>
  <TitlesOfParts>
    <vt:vector size="63" baseType="lpstr">
      <vt:lpstr>Arial</vt:lpstr>
      <vt:lpstr>Calibri</vt:lpstr>
      <vt:lpstr>Calibri Light</vt:lpstr>
      <vt:lpstr>Futura Bk BT</vt:lpstr>
      <vt:lpstr>Glacial Indifference</vt:lpstr>
      <vt:lpstr>MetaBold-Roman</vt:lpstr>
      <vt:lpstr>MetaBook-Roman</vt:lpstr>
      <vt:lpstr>Times New Roman</vt:lpstr>
      <vt:lpstr>Wingdings</vt:lpstr>
      <vt:lpstr>Office</vt:lpstr>
      <vt:lpstr>Klimanotstand Was nun, Thun?</vt:lpstr>
      <vt:lpstr>Ablauf</vt:lpstr>
      <vt:lpstr>Bauen Wohnen Heizen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Vorteile natürlicher Baustoffe  - bessere Ökobilanz dank:  - weniger Herstellungsenergie  - kürzere Transportwege  - besseres Recycling  - oft nachwachsende Rohstoffe  - führt zu einem besseren Wohnklima:  - weniger Schadstoffe  - feuchtigkeitsregulierend  - kann Schadstoffe abbauen  - kann Gerüche reduzieren  - dämmt und speichert Wärme  - gesünder bei der Produktion und der Verarbeitung - garantiert keine Altlasten - Regionale Produkte  </vt:lpstr>
      <vt:lpstr>Beispiele natürlicher Baustoffe  - Dämmmaterialien:  - Holzfasern  - Zellulosefasern  - Glas  - Schafwolle  - Gras, Hanf, Flachs, Kork, etc.  - Holz (möglichst aus regional Wäldern) - Kalk (Farbe, Verputz, Steine, Böden, etc.) - Lehm (Farbe, Verputz, Steine, Stampflehm, Böden, etc.) - Kork (Böden, Dämmung, etc.) - Ton (Steine, Dachziegel) - Naturstein - Linoleum - Glas - etc.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Klimanotstand Was nun, Thun?</dc:title>
  <dc:creator>Rüegsegger, Elias (STUDENTS)</dc:creator>
  <cp:lastModifiedBy>Rüegsegger, Elias (STUDENTS)</cp:lastModifiedBy>
  <cp:revision>6</cp:revision>
  <dcterms:created xsi:type="dcterms:W3CDTF">2019-09-10T09:49:56Z</dcterms:created>
  <dcterms:modified xsi:type="dcterms:W3CDTF">2019-09-11T05:55:59Z</dcterms:modified>
</cp:coreProperties>
</file>